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302" r:id="rId2"/>
    <p:sldId id="257" r:id="rId3"/>
    <p:sldId id="259" r:id="rId4"/>
    <p:sldId id="258" r:id="rId5"/>
    <p:sldId id="260" r:id="rId6"/>
    <p:sldId id="261" r:id="rId7"/>
    <p:sldId id="262" r:id="rId8"/>
    <p:sldId id="290" r:id="rId9"/>
    <p:sldId id="269" r:id="rId10"/>
    <p:sldId id="270" r:id="rId11"/>
    <p:sldId id="265" r:id="rId12"/>
    <p:sldId id="287" r:id="rId13"/>
    <p:sldId id="264" r:id="rId14"/>
    <p:sldId id="266" r:id="rId15"/>
    <p:sldId id="268" r:id="rId16"/>
    <p:sldId id="279" r:id="rId17"/>
    <p:sldId id="291" r:id="rId18"/>
    <p:sldId id="293" r:id="rId19"/>
    <p:sldId id="292" r:id="rId20"/>
    <p:sldId id="294" r:id="rId21"/>
    <p:sldId id="296" r:id="rId22"/>
    <p:sldId id="297" r:id="rId23"/>
    <p:sldId id="300" r:id="rId24"/>
    <p:sldId id="303" r:id="rId25"/>
    <p:sldId id="278" r:id="rId26"/>
    <p:sldId id="281" r:id="rId27"/>
    <p:sldId id="280" r:id="rId28"/>
    <p:sldId id="277" r:id="rId29"/>
    <p:sldId id="276" r:id="rId30"/>
    <p:sldId id="282" r:id="rId31"/>
    <p:sldId id="283" r:id="rId32"/>
    <p:sldId id="285" r:id="rId33"/>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EBC"/>
    <a:srgbClr val="0FA11D"/>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109" d="100"/>
          <a:sy n="109" d="100"/>
        </p:scale>
        <p:origin x="169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7EABF74-5022-463B-BBBE-94FAB344A24F}" type="datetimeFigureOut">
              <a:rPr lang="es-ES" smtClean="0"/>
              <a:t>16/11/2021</a:t>
            </a:fld>
            <a:endParaRPr lang="es-ES"/>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9893C26-A4B1-4347-AC85-AC850EFD5B7B}" type="slidenum">
              <a:rPr lang="es-ES" smtClean="0"/>
              <a:t>‹Nº›</a:t>
            </a:fld>
            <a:endParaRPr lang="es-ES"/>
          </a:p>
        </p:txBody>
      </p:sp>
    </p:spTree>
    <p:extLst>
      <p:ext uri="{BB962C8B-B14F-4D97-AF65-F5344CB8AC3E}">
        <p14:creationId xmlns:p14="http://schemas.microsoft.com/office/powerpoint/2010/main" val="158727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13" name="Marcador de posición de imagen 12"/>
          <p:cNvSpPr>
            <a:spLocks noGrp="1"/>
          </p:cNvSpPr>
          <p:nvPr>
            <p:ph type="pic" sz="quarter" idx="14"/>
          </p:nvPr>
        </p:nvSpPr>
        <p:spPr>
          <a:xfrm>
            <a:off x="0" y="1"/>
            <a:ext cx="9144000" cy="4619625"/>
          </a:xfrm>
          <a:blipFill dpi="0" rotWithShape="1">
            <a:blip r:embed="rId2">
              <a:extLst>
                <a:ext uri="{28A0092B-C50C-407E-A947-70E740481C1C}">
                  <a14:useLocalDpi xmlns:a14="http://schemas.microsoft.com/office/drawing/2010/main" val="0"/>
                </a:ext>
              </a:extLst>
            </a:blip>
            <a:srcRect/>
            <a:stretch>
              <a:fillRect/>
            </a:stretch>
          </a:blipFill>
        </p:spPr>
        <p:txBody>
          <a:bodyPr/>
          <a:lstStyle/>
          <a:p>
            <a:r>
              <a:rPr lang="es-ES" smtClean="0"/>
              <a:t>Haga clic en el icono para agregar una imagen</a:t>
            </a:r>
            <a:endParaRPr lang="es-ES"/>
          </a:p>
        </p:txBody>
      </p:sp>
      <p:sp>
        <p:nvSpPr>
          <p:cNvPr id="2" name="Title 1"/>
          <p:cNvSpPr>
            <a:spLocks noGrp="1"/>
          </p:cNvSpPr>
          <p:nvPr>
            <p:ph type="ctrTitle"/>
          </p:nvPr>
        </p:nvSpPr>
        <p:spPr>
          <a:xfrm>
            <a:off x="300790" y="4619528"/>
            <a:ext cx="5829300" cy="1463040"/>
          </a:xfrm>
        </p:spPr>
        <p:txBody>
          <a:bodyPr anchor="ctr">
            <a:normAutofit/>
          </a:bodyPr>
          <a:lstStyle>
            <a:lvl1pPr algn="r">
              <a:defRPr sz="375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4619528"/>
            <a:ext cx="2400300" cy="146304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pPr>
              <a:defRPr/>
            </a:pPr>
            <a:fld id="{959358B5-8320-4851-A7DE-FEB3C0ACD84A}" type="datetime1">
              <a:rPr lang="es-ES" smtClean="0"/>
              <a:t>16/11/2021</a:t>
            </a:fld>
            <a:endParaRPr lang="es-ES"/>
          </a:p>
        </p:txBody>
      </p:sp>
      <p:sp>
        <p:nvSpPr>
          <p:cNvPr id="5" name="Footer Placeholder 4"/>
          <p:cNvSpPr>
            <a:spLocks noGrp="1"/>
          </p:cNvSpPr>
          <p:nvPr>
            <p:ph type="ftr" sz="quarter" idx="11"/>
          </p:nvPr>
        </p:nvSpPr>
        <p:spPr/>
        <p:txBody>
          <a:bodyPr/>
          <a:lstStyle/>
          <a:p>
            <a:pPr>
              <a:defRPr/>
            </a:pPr>
            <a:r>
              <a:rPr lang="es-ES" smtClean="0"/>
              <a:t>Programas de movilidad 2015/2016</a:t>
            </a:r>
            <a:endParaRPr lang="es-ES"/>
          </a:p>
        </p:txBody>
      </p:sp>
      <p:sp>
        <p:nvSpPr>
          <p:cNvPr id="6" name="Slide Number Placeholder 5"/>
          <p:cNvSpPr>
            <a:spLocks noGrp="1"/>
          </p:cNvSpPr>
          <p:nvPr>
            <p:ph type="sldNum" sz="quarter" idx="12"/>
          </p:nvPr>
        </p:nvSpPr>
        <p:spPr/>
        <p:txBody>
          <a:bodyPr/>
          <a:lstStyle/>
          <a:p>
            <a:fld id="{615DDD2C-4C4E-49CF-AAE6-75F7DE2276FC}" type="slidenum">
              <a:rPr lang="es-ES" altLang="es-ES" smtClean="0"/>
              <a:pPr/>
              <a:t>‹Nº›</a:t>
            </a:fld>
            <a:endParaRPr lang="es-ES" altLang="es-ES"/>
          </a:p>
        </p:txBody>
      </p:sp>
      <p:cxnSp>
        <p:nvCxnSpPr>
          <p:cNvPr id="8" name="Straight Connector 7"/>
          <p:cNvCxnSpPr/>
          <p:nvPr/>
        </p:nvCxnSpPr>
        <p:spPr>
          <a:xfrm flipV="1">
            <a:off x="6278101" y="5136599"/>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16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rot="10800000">
            <a:off x="768096" y="2286000"/>
            <a:ext cx="7290055" cy="402336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8BF96018-EE34-4703-972B-4719249BB0BE}" type="datetime1">
              <a:rPr lang="es-ES" smtClean="0"/>
              <a:t>16/11/2021</a:t>
            </a:fld>
            <a:endParaRPr lang="es-ES"/>
          </a:p>
        </p:txBody>
      </p:sp>
      <p:sp>
        <p:nvSpPr>
          <p:cNvPr id="5" name="Footer Placeholder 4"/>
          <p:cNvSpPr>
            <a:spLocks noGrp="1"/>
          </p:cNvSpPr>
          <p:nvPr>
            <p:ph type="ftr" sz="quarter" idx="11"/>
          </p:nvPr>
        </p:nvSpPr>
        <p:spPr/>
        <p:txBody>
          <a:bodyPr/>
          <a:lstStyle/>
          <a:p>
            <a:pPr>
              <a:defRPr/>
            </a:pPr>
            <a:r>
              <a:rPr lang="es-ES" smtClean="0"/>
              <a:t>Programas de movilidad 2015/2016</a:t>
            </a:r>
            <a:endParaRPr lang="es-ES"/>
          </a:p>
        </p:txBody>
      </p:sp>
      <p:sp>
        <p:nvSpPr>
          <p:cNvPr id="6" name="Slide Number Placeholder 5"/>
          <p:cNvSpPr>
            <a:spLocks noGrp="1"/>
          </p:cNvSpPr>
          <p:nvPr>
            <p:ph type="sldNum" sz="quarter" idx="12"/>
          </p:nvPr>
        </p:nvSpPr>
        <p:spPr/>
        <p:txBody>
          <a:bodyPr/>
          <a:lstStyle/>
          <a:p>
            <a:fld id="{658C16B8-1008-4708-AAEA-C6FA42734238}" type="slidenum">
              <a:rPr lang="es-ES" altLang="es-ES" smtClean="0"/>
              <a:pPr/>
              <a:t>‹Nº›</a:t>
            </a:fld>
            <a:endParaRPr lang="es-ES" altLang="es-ES"/>
          </a:p>
        </p:txBody>
      </p:sp>
    </p:spTree>
    <p:extLst>
      <p:ext uri="{BB962C8B-B14F-4D97-AF65-F5344CB8AC3E}">
        <p14:creationId xmlns:p14="http://schemas.microsoft.com/office/powerpoint/2010/main" val="72208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vertical y texto">
    <p:spTree>
      <p:nvGrpSpPr>
        <p:cNvPr id="1" name=""/>
        <p:cNvGrpSpPr/>
        <p:nvPr/>
      </p:nvGrpSpPr>
      <p:grpSpPr>
        <a:xfrm>
          <a:off x="0" y="0"/>
          <a:ext cx="0" cy="0"/>
          <a:chOff x="0" y="0"/>
          <a:chExt cx="0" cy="0"/>
        </a:xfrm>
      </p:grpSpPr>
      <p:sp>
        <p:nvSpPr>
          <p:cNvPr id="8" name="Marcador de posición de imagen 8"/>
          <p:cNvSpPr>
            <a:spLocks noGrp="1"/>
          </p:cNvSpPr>
          <p:nvPr>
            <p:ph type="pic" sz="quarter" idx="13"/>
          </p:nvPr>
        </p:nvSpPr>
        <p:spPr>
          <a:xfrm>
            <a:off x="7529056" y="496157"/>
            <a:ext cx="1129169" cy="1132643"/>
          </a:xfr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p>
            <a:r>
              <a:rPr lang="es-ES" smtClean="0"/>
              <a:t>Haga clic en el icono para agregar una imagen</a:t>
            </a:r>
            <a:endParaRPr lang="es-ES" dirty="0"/>
          </a:p>
        </p:txBody>
      </p:sp>
      <p:sp>
        <p:nvSpPr>
          <p:cNvPr id="2" name="Vertical Title 1"/>
          <p:cNvSpPr>
            <a:spLocks noGrp="1"/>
          </p:cNvSpPr>
          <p:nvPr>
            <p:ph type="title" orient="vert"/>
          </p:nvPr>
        </p:nvSpPr>
        <p:spPr>
          <a:xfrm rot="10800000">
            <a:off x="742951" y="762000"/>
            <a:ext cx="1971675"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rot="10800000">
            <a:off x="2872541" y="716295"/>
            <a:ext cx="5686425"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F5AB315C-7428-4B77-A4FC-078F11BCCD80}" type="datetime1">
              <a:rPr lang="es-ES" smtClean="0"/>
              <a:t>16/11/2021</a:t>
            </a:fld>
            <a:endParaRPr lang="es-ES"/>
          </a:p>
        </p:txBody>
      </p:sp>
      <p:sp>
        <p:nvSpPr>
          <p:cNvPr id="5" name="Footer Placeholder 4"/>
          <p:cNvSpPr>
            <a:spLocks noGrp="1"/>
          </p:cNvSpPr>
          <p:nvPr>
            <p:ph type="ftr" sz="quarter" idx="11"/>
          </p:nvPr>
        </p:nvSpPr>
        <p:spPr/>
        <p:txBody>
          <a:bodyPr/>
          <a:lstStyle/>
          <a:p>
            <a:pPr>
              <a:defRPr/>
            </a:pPr>
            <a:r>
              <a:rPr lang="es-ES" smtClean="0"/>
              <a:t>Programas de movilidad 2015/2016</a:t>
            </a:r>
            <a:endParaRPr lang="es-ES"/>
          </a:p>
        </p:txBody>
      </p:sp>
      <p:sp>
        <p:nvSpPr>
          <p:cNvPr id="6" name="Slide Number Placeholder 5"/>
          <p:cNvSpPr>
            <a:spLocks noGrp="1"/>
          </p:cNvSpPr>
          <p:nvPr>
            <p:ph type="sldNum" sz="quarter" idx="12"/>
          </p:nvPr>
        </p:nvSpPr>
        <p:spPr/>
        <p:txBody>
          <a:bodyPr/>
          <a:lstStyle/>
          <a:p>
            <a:fld id="{615DDD2C-4C4E-49CF-AAE6-75F7DE2276FC}" type="slidenum">
              <a:rPr lang="es-ES" altLang="es-ES" smtClean="0"/>
              <a:pPr/>
              <a:t>‹Nº›</a:t>
            </a:fld>
            <a:endParaRPr lang="es-ES" altLang="es-E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507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0A76F6D5-3A25-4CFD-A4F1-252702A5DF5F}" type="datetime1">
              <a:rPr lang="es-ES" smtClean="0"/>
              <a:t>16/11/2021</a:t>
            </a:fld>
            <a:endParaRPr lang="es-ES"/>
          </a:p>
        </p:txBody>
      </p:sp>
      <p:sp>
        <p:nvSpPr>
          <p:cNvPr id="5" name="4 Marcador de pie de página"/>
          <p:cNvSpPr>
            <a:spLocks noGrp="1"/>
          </p:cNvSpPr>
          <p:nvPr>
            <p:ph type="ftr" sz="quarter" idx="11"/>
          </p:nvPr>
        </p:nvSpPr>
        <p:spPr/>
        <p:txBody>
          <a:bodyPr/>
          <a:lstStyle>
            <a:lvl1pPr>
              <a:defRPr/>
            </a:lvl1pPr>
          </a:lstStyle>
          <a:p>
            <a:pPr>
              <a:defRPr/>
            </a:pPr>
            <a:r>
              <a:rPr lang="es-ES" smtClean="0"/>
              <a:t>Programas de movilidad 2015/2016</a:t>
            </a:r>
            <a:endParaRPr lang="es-ES"/>
          </a:p>
        </p:txBody>
      </p:sp>
      <p:sp>
        <p:nvSpPr>
          <p:cNvPr id="6" name="5 Marcador de número de diapositiva"/>
          <p:cNvSpPr>
            <a:spLocks noGrp="1"/>
          </p:cNvSpPr>
          <p:nvPr>
            <p:ph type="sldNum" sz="quarter" idx="12"/>
          </p:nvPr>
        </p:nvSpPr>
        <p:spPr/>
        <p:txBody>
          <a:bodyPr/>
          <a:lstStyle>
            <a:lvl1pPr>
              <a:defRPr/>
            </a:lvl1pPr>
          </a:lstStyle>
          <a:p>
            <a:fld id="{A24DFE02-496B-4F9E-AB53-3F1773A8529A}" type="slidenum">
              <a:rPr lang="es-ES" altLang="es-ES"/>
              <a:pPr/>
              <a:t>‹Nº›</a:t>
            </a:fld>
            <a:endParaRPr lang="es-ES" altLang="es-ES"/>
          </a:p>
        </p:txBody>
      </p:sp>
    </p:spTree>
    <p:extLst>
      <p:ext uri="{BB962C8B-B14F-4D97-AF65-F5344CB8AC3E}">
        <p14:creationId xmlns:p14="http://schemas.microsoft.com/office/powerpoint/2010/main" val="1833813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7C0187B-D268-45DC-9641-34FBFC5E9892}" type="datetime1">
              <a:rPr lang="es-ES" smtClean="0"/>
              <a:t>16/11/2021</a:t>
            </a:fld>
            <a:endParaRPr lang="es-ES"/>
          </a:p>
        </p:txBody>
      </p:sp>
      <p:sp>
        <p:nvSpPr>
          <p:cNvPr id="5" name="4 Marcador de pie de página"/>
          <p:cNvSpPr>
            <a:spLocks noGrp="1"/>
          </p:cNvSpPr>
          <p:nvPr>
            <p:ph type="ftr" sz="quarter" idx="11"/>
          </p:nvPr>
        </p:nvSpPr>
        <p:spPr/>
        <p:txBody>
          <a:bodyPr/>
          <a:lstStyle>
            <a:lvl1pPr>
              <a:defRPr/>
            </a:lvl1pPr>
          </a:lstStyle>
          <a:p>
            <a:pPr>
              <a:defRPr/>
            </a:pPr>
            <a:r>
              <a:rPr lang="es-ES" smtClean="0"/>
              <a:t>Programas de movilidad 2015/2016</a:t>
            </a:r>
            <a:endParaRPr lang="es-ES"/>
          </a:p>
        </p:txBody>
      </p:sp>
      <p:sp>
        <p:nvSpPr>
          <p:cNvPr id="6" name="5 Marcador de número de diapositiva"/>
          <p:cNvSpPr>
            <a:spLocks noGrp="1"/>
          </p:cNvSpPr>
          <p:nvPr>
            <p:ph type="sldNum" sz="quarter" idx="12"/>
          </p:nvPr>
        </p:nvSpPr>
        <p:spPr/>
        <p:txBody>
          <a:bodyPr/>
          <a:lstStyle>
            <a:lvl1pPr>
              <a:defRPr/>
            </a:lvl1pPr>
          </a:lstStyle>
          <a:p>
            <a:fld id="{2B0D5468-F9FF-4521-959D-FD08B3ABC32C}" type="slidenum">
              <a:rPr lang="es-ES" altLang="es-ES"/>
              <a:pPr/>
              <a:t>‹Nº›</a:t>
            </a:fld>
            <a:endParaRPr lang="es-ES" altLang="es-ES"/>
          </a:p>
        </p:txBody>
      </p:sp>
    </p:spTree>
    <p:extLst>
      <p:ext uri="{BB962C8B-B14F-4D97-AF65-F5344CB8AC3E}">
        <p14:creationId xmlns:p14="http://schemas.microsoft.com/office/powerpoint/2010/main" val="319194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71FEEC84-9D89-45FB-BF36-1964F41FF1EB}" type="datetime1">
              <a:rPr lang="es-ES" smtClean="0"/>
              <a:t>16/11/2021</a:t>
            </a:fld>
            <a:endParaRPr lang="es-ES"/>
          </a:p>
        </p:txBody>
      </p:sp>
      <p:sp>
        <p:nvSpPr>
          <p:cNvPr id="5" name="Footer Placeholder 4"/>
          <p:cNvSpPr>
            <a:spLocks noGrp="1"/>
          </p:cNvSpPr>
          <p:nvPr>
            <p:ph type="ftr" sz="quarter" idx="11"/>
          </p:nvPr>
        </p:nvSpPr>
        <p:spPr/>
        <p:txBody>
          <a:bodyPr/>
          <a:lstStyle/>
          <a:p>
            <a:pPr>
              <a:defRPr/>
            </a:pPr>
            <a:r>
              <a:rPr lang="es-ES" smtClean="0"/>
              <a:t>Programas de movilidad 2015/2016</a:t>
            </a:r>
            <a:endParaRPr lang="es-ES"/>
          </a:p>
        </p:txBody>
      </p:sp>
      <p:sp>
        <p:nvSpPr>
          <p:cNvPr id="6" name="Slide Number Placeholder 5"/>
          <p:cNvSpPr>
            <a:spLocks noGrp="1"/>
          </p:cNvSpPr>
          <p:nvPr>
            <p:ph type="sldNum" sz="quarter" idx="12"/>
          </p:nvPr>
        </p:nvSpPr>
        <p:spPr/>
        <p:txBody>
          <a:bodyPr/>
          <a:lstStyle/>
          <a:p>
            <a:fld id="{615DDD2C-4C4E-49CF-AAE6-75F7DE2276FC}" type="slidenum">
              <a:rPr lang="es-ES" altLang="es-ES" smtClean="0"/>
              <a:pPr/>
              <a:t>‹Nº›</a:t>
            </a:fld>
            <a:endParaRPr lang="es-ES" altLang="es-ES"/>
          </a:p>
        </p:txBody>
      </p:sp>
    </p:spTree>
    <p:extLst>
      <p:ext uri="{BB962C8B-B14F-4D97-AF65-F5344CB8AC3E}">
        <p14:creationId xmlns:p14="http://schemas.microsoft.com/office/powerpoint/2010/main" val="65823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00790" y="4715466"/>
            <a:ext cx="5829300" cy="1463040"/>
          </a:xfrm>
        </p:spPr>
        <p:txBody>
          <a:bodyPr anchor="ctr">
            <a:normAutofit/>
          </a:bodyPr>
          <a:lstStyle>
            <a:lvl1pPr algn="r">
              <a:defRPr sz="3750" b="1" spc="15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4715466"/>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61BEF374-B3E7-423B-8935-94690E27E6A1}" type="datetime1">
              <a:rPr lang="es-ES" smtClean="0"/>
              <a:t>16/11/2021</a:t>
            </a:fld>
            <a:endParaRPr lang="es-ES"/>
          </a:p>
        </p:txBody>
      </p:sp>
      <p:sp>
        <p:nvSpPr>
          <p:cNvPr id="5" name="Footer Placeholder 4"/>
          <p:cNvSpPr>
            <a:spLocks noGrp="1"/>
          </p:cNvSpPr>
          <p:nvPr>
            <p:ph type="ftr" sz="quarter" idx="11"/>
          </p:nvPr>
        </p:nvSpPr>
        <p:spPr/>
        <p:txBody>
          <a:bodyPr/>
          <a:lstStyle/>
          <a:p>
            <a:pPr>
              <a:defRPr/>
            </a:pPr>
            <a:r>
              <a:rPr lang="es-ES" smtClean="0"/>
              <a:t>Programas de movilidad 2015/2016</a:t>
            </a:r>
            <a:endParaRPr lang="es-ES"/>
          </a:p>
        </p:txBody>
      </p:sp>
      <p:sp>
        <p:nvSpPr>
          <p:cNvPr id="6" name="Slide Number Placeholder 5"/>
          <p:cNvSpPr>
            <a:spLocks noGrp="1"/>
          </p:cNvSpPr>
          <p:nvPr>
            <p:ph type="sldNum" sz="quarter" idx="12"/>
          </p:nvPr>
        </p:nvSpPr>
        <p:spPr/>
        <p:txBody>
          <a:bodyPr/>
          <a:lstStyle/>
          <a:p>
            <a:fld id="{615DDD2C-4C4E-49CF-AAE6-75F7DE2276FC}" type="slidenum">
              <a:rPr lang="es-ES" altLang="es-ES" smtClean="0"/>
              <a:pPr/>
              <a:t>‹Nº›</a:t>
            </a:fld>
            <a:endParaRPr lang="es-ES" altLang="es-E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Marcador de posición de imagen 8"/>
          <p:cNvSpPr>
            <a:spLocks noGrp="1"/>
          </p:cNvSpPr>
          <p:nvPr>
            <p:ph type="pic" sz="quarter" idx="13"/>
          </p:nvPr>
        </p:nvSpPr>
        <p:spPr>
          <a:xfrm>
            <a:off x="7818106" y="260648"/>
            <a:ext cx="1111746" cy="1082044"/>
          </a:xfr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p>
            <a:r>
              <a:rPr lang="es-ES" smtClean="0"/>
              <a:t>Haga clic en el icono para agregar una imagen</a:t>
            </a:r>
            <a:endParaRPr lang="es-ES" dirty="0"/>
          </a:p>
        </p:txBody>
      </p:sp>
    </p:spTree>
    <p:extLst>
      <p:ext uri="{BB962C8B-B14F-4D97-AF65-F5344CB8AC3E}">
        <p14:creationId xmlns:p14="http://schemas.microsoft.com/office/powerpoint/2010/main" val="316821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5" y="2286000"/>
            <a:ext cx="35661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2286000"/>
            <a:ext cx="3566160" cy="4023360"/>
          </a:xfrm>
          <a:ln w="12700">
            <a:solidFill>
              <a:schemeClr val="accent1"/>
            </a:solidFill>
          </a:ln>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F5288C90-2040-433E-816F-0A776DDBFCDE}" type="datetime1">
              <a:rPr lang="es-ES" smtClean="0"/>
              <a:t>16/11/2021</a:t>
            </a:fld>
            <a:endParaRPr lang="es-ES"/>
          </a:p>
        </p:txBody>
      </p:sp>
      <p:sp>
        <p:nvSpPr>
          <p:cNvPr id="6" name="Footer Placeholder 5"/>
          <p:cNvSpPr>
            <a:spLocks noGrp="1"/>
          </p:cNvSpPr>
          <p:nvPr>
            <p:ph type="ftr" sz="quarter" idx="11"/>
          </p:nvPr>
        </p:nvSpPr>
        <p:spPr/>
        <p:txBody>
          <a:bodyPr/>
          <a:lstStyle/>
          <a:p>
            <a:pPr>
              <a:defRPr/>
            </a:pPr>
            <a:r>
              <a:rPr lang="es-ES" smtClean="0"/>
              <a:t>Programas de movilidad 2015/2016</a:t>
            </a:r>
            <a:endParaRPr lang="es-ES"/>
          </a:p>
        </p:txBody>
      </p:sp>
      <p:sp>
        <p:nvSpPr>
          <p:cNvPr id="7" name="Slide Number Placeholder 6"/>
          <p:cNvSpPr>
            <a:spLocks noGrp="1"/>
          </p:cNvSpPr>
          <p:nvPr>
            <p:ph type="sldNum" sz="quarter" idx="12"/>
          </p:nvPr>
        </p:nvSpPr>
        <p:spPr/>
        <p:txBody>
          <a:bodyPr/>
          <a:lstStyle/>
          <a:p>
            <a:fld id="{08F7B0BF-7F90-42F2-AB79-2C185204082A}" type="slidenum">
              <a:rPr lang="es-ES" altLang="es-ES" smtClean="0"/>
              <a:pPr/>
              <a:t>‹Nº›</a:t>
            </a:fld>
            <a:endParaRPr lang="es-ES" altLang="es-ES"/>
          </a:p>
        </p:txBody>
      </p:sp>
    </p:spTree>
    <p:extLst>
      <p:ext uri="{BB962C8B-B14F-4D97-AF65-F5344CB8AC3E}">
        <p14:creationId xmlns:p14="http://schemas.microsoft.com/office/powerpoint/2010/main" val="291569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967788"/>
            <a:ext cx="356616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3166" y="2179636"/>
            <a:ext cx="3566160" cy="82296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s-ES" smtClean="0"/>
              <a:t>Haga clic para modificar el estilo de texto del patrón</a:t>
            </a:r>
          </a:p>
        </p:txBody>
      </p:sp>
      <p:sp>
        <p:nvSpPr>
          <p:cNvPr id="6" name="Content Placeholder 5"/>
          <p:cNvSpPr>
            <a:spLocks noGrp="1"/>
          </p:cNvSpPr>
          <p:nvPr>
            <p:ph sz="quarter" idx="4"/>
          </p:nvPr>
        </p:nvSpPr>
        <p:spPr>
          <a:xfrm>
            <a:off x="4493166" y="2967788"/>
            <a:ext cx="356616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D83883CA-38FA-4B6D-908D-B74EFCA225AC}" type="datetime1">
              <a:rPr lang="es-ES" smtClean="0"/>
              <a:t>16/11/2021</a:t>
            </a:fld>
            <a:endParaRPr lang="es-ES"/>
          </a:p>
        </p:txBody>
      </p:sp>
      <p:sp>
        <p:nvSpPr>
          <p:cNvPr id="8" name="Footer Placeholder 7"/>
          <p:cNvSpPr>
            <a:spLocks noGrp="1"/>
          </p:cNvSpPr>
          <p:nvPr>
            <p:ph type="ftr" sz="quarter" idx="11"/>
          </p:nvPr>
        </p:nvSpPr>
        <p:spPr/>
        <p:txBody>
          <a:bodyPr/>
          <a:lstStyle/>
          <a:p>
            <a:pPr>
              <a:defRPr/>
            </a:pPr>
            <a:r>
              <a:rPr lang="es-ES" smtClean="0"/>
              <a:t>Programas de movilidad 2015/2016</a:t>
            </a:r>
            <a:endParaRPr lang="es-ES"/>
          </a:p>
        </p:txBody>
      </p:sp>
      <p:sp>
        <p:nvSpPr>
          <p:cNvPr id="9" name="Slide Number Placeholder 8"/>
          <p:cNvSpPr>
            <a:spLocks noGrp="1"/>
          </p:cNvSpPr>
          <p:nvPr>
            <p:ph type="sldNum" sz="quarter" idx="12"/>
          </p:nvPr>
        </p:nvSpPr>
        <p:spPr/>
        <p:txBody>
          <a:bodyPr/>
          <a:lstStyle/>
          <a:p>
            <a:fld id="{EE0F8B32-6712-4750-84B7-BD4D9B1B3F4A}" type="slidenum">
              <a:rPr lang="es-ES" altLang="es-ES" smtClean="0"/>
              <a:pPr/>
              <a:t>‹Nº›</a:t>
            </a:fld>
            <a:endParaRPr lang="es-ES" altLang="es-ES"/>
          </a:p>
        </p:txBody>
      </p:sp>
    </p:spTree>
    <p:extLst>
      <p:ext uri="{BB962C8B-B14F-4D97-AF65-F5344CB8AC3E}">
        <p14:creationId xmlns:p14="http://schemas.microsoft.com/office/powerpoint/2010/main" val="177811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880AA8A0-F426-48E2-974B-767278CE6701}" type="datetime1">
              <a:rPr lang="es-ES" smtClean="0"/>
              <a:t>16/11/2021</a:t>
            </a:fld>
            <a:endParaRPr lang="es-ES"/>
          </a:p>
        </p:txBody>
      </p:sp>
      <p:sp>
        <p:nvSpPr>
          <p:cNvPr id="4" name="Footer Placeholder 3"/>
          <p:cNvSpPr>
            <a:spLocks noGrp="1"/>
          </p:cNvSpPr>
          <p:nvPr>
            <p:ph type="ftr" sz="quarter" idx="11"/>
          </p:nvPr>
        </p:nvSpPr>
        <p:spPr/>
        <p:txBody>
          <a:bodyPr/>
          <a:lstStyle/>
          <a:p>
            <a:pPr>
              <a:defRPr/>
            </a:pPr>
            <a:r>
              <a:rPr lang="es-ES" smtClean="0"/>
              <a:t>Programas de movilidad 2015/2016</a:t>
            </a:r>
            <a:endParaRPr lang="es-ES"/>
          </a:p>
        </p:txBody>
      </p:sp>
      <p:sp>
        <p:nvSpPr>
          <p:cNvPr id="5" name="Slide Number Placeholder 4"/>
          <p:cNvSpPr>
            <a:spLocks noGrp="1"/>
          </p:cNvSpPr>
          <p:nvPr>
            <p:ph type="sldNum" sz="quarter" idx="12"/>
          </p:nvPr>
        </p:nvSpPr>
        <p:spPr/>
        <p:txBody>
          <a:bodyPr/>
          <a:lstStyle/>
          <a:p>
            <a:fld id="{615DDD2C-4C4E-49CF-AAE6-75F7DE2276FC}" type="slidenum">
              <a:rPr lang="es-ES" altLang="es-ES" smtClean="0"/>
              <a:pPr/>
              <a:t>‹Nº›</a:t>
            </a:fld>
            <a:endParaRPr lang="es-ES" altLang="es-ES"/>
          </a:p>
        </p:txBody>
      </p:sp>
    </p:spTree>
    <p:extLst>
      <p:ext uri="{BB962C8B-B14F-4D97-AF65-F5344CB8AC3E}">
        <p14:creationId xmlns:p14="http://schemas.microsoft.com/office/powerpoint/2010/main" val="57588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A6A0AA86-1627-404E-8413-402760C27010}" type="datetime1">
              <a:rPr lang="es-ES" smtClean="0"/>
              <a:t>16/11/2021</a:t>
            </a:fld>
            <a:endParaRPr lang="es-ES"/>
          </a:p>
        </p:txBody>
      </p:sp>
      <p:sp>
        <p:nvSpPr>
          <p:cNvPr id="3" name="Footer Placeholder 2"/>
          <p:cNvSpPr>
            <a:spLocks noGrp="1"/>
          </p:cNvSpPr>
          <p:nvPr>
            <p:ph type="ftr" sz="quarter" idx="11"/>
          </p:nvPr>
        </p:nvSpPr>
        <p:spPr/>
        <p:txBody>
          <a:bodyPr/>
          <a:lstStyle/>
          <a:p>
            <a:pPr>
              <a:defRPr/>
            </a:pPr>
            <a:r>
              <a:rPr lang="es-ES" smtClean="0"/>
              <a:t>Programas de movilidad 2015/2016</a:t>
            </a:r>
            <a:endParaRPr lang="es-ES"/>
          </a:p>
        </p:txBody>
      </p:sp>
      <p:sp>
        <p:nvSpPr>
          <p:cNvPr id="4" name="Slide Number Placeholder 3"/>
          <p:cNvSpPr>
            <a:spLocks noGrp="1"/>
          </p:cNvSpPr>
          <p:nvPr>
            <p:ph type="sldNum" sz="quarter" idx="12"/>
          </p:nvPr>
        </p:nvSpPr>
        <p:spPr/>
        <p:txBody>
          <a:bodyPr/>
          <a:lstStyle/>
          <a:p>
            <a:fld id="{615DDD2C-4C4E-49CF-AAE6-75F7DE2276FC}" type="slidenum">
              <a:rPr lang="es-ES" altLang="es-ES" smtClean="0"/>
              <a:pPr/>
              <a:t>‹Nº›</a:t>
            </a:fld>
            <a:endParaRPr lang="es-ES" altLang="es-ES"/>
          </a:p>
        </p:txBody>
      </p:sp>
      <p:sp>
        <p:nvSpPr>
          <p:cNvPr id="5" name="Marcador de posición de imagen 8"/>
          <p:cNvSpPr>
            <a:spLocks noGrp="1"/>
          </p:cNvSpPr>
          <p:nvPr>
            <p:ph type="pic" sz="quarter" idx="13"/>
          </p:nvPr>
        </p:nvSpPr>
        <p:spPr>
          <a:xfrm>
            <a:off x="7812360" y="332656"/>
            <a:ext cx="1138278" cy="1139277"/>
          </a:xfr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p>
            <a:r>
              <a:rPr lang="es-ES" smtClean="0"/>
              <a:t>Haga clic en el icono para agregar una imagen</a:t>
            </a:r>
            <a:endParaRPr lang="es-ES" dirty="0"/>
          </a:p>
        </p:txBody>
      </p:sp>
    </p:spTree>
    <p:extLst>
      <p:ext uri="{BB962C8B-B14F-4D97-AF65-F5344CB8AC3E}">
        <p14:creationId xmlns:p14="http://schemas.microsoft.com/office/powerpoint/2010/main" val="418675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0" y="822960"/>
            <a:ext cx="4258818" cy="5184648"/>
          </a:xfrm>
          <a:ln w="38100">
            <a:noFill/>
          </a:ln>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Title 7"/>
          <p:cNvSpPr>
            <a:spLocks noGrp="1"/>
          </p:cNvSpPr>
          <p:nvPr>
            <p:ph type="title"/>
          </p:nvPr>
        </p:nvSpPr>
        <p:spPr>
          <a:xfrm>
            <a:off x="768096" y="696097"/>
            <a:ext cx="3291840" cy="1737360"/>
          </a:xfrm>
        </p:spPr>
        <p:txBody>
          <a:bodyPr>
            <a:noAutofit/>
          </a:bodyPr>
          <a:lstStyle>
            <a:lvl1pPr>
              <a:lnSpc>
                <a:spcPct val="80000"/>
              </a:lnSpc>
              <a:defRPr sz="30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768096" y="2671965"/>
            <a:ext cx="3291840" cy="3347835"/>
          </a:xfrm>
          <a:ln w="12700">
            <a:solidFill>
              <a:schemeClr val="accent3"/>
            </a:solidFill>
          </a:ln>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C2BEFBDF-CDC4-4A96-8142-0F371A45C618}" type="datetime1">
              <a:rPr lang="es-ES" smtClean="0"/>
              <a:t>16/11/2021</a:t>
            </a:fld>
            <a:endParaRPr lang="es-ES"/>
          </a:p>
        </p:txBody>
      </p:sp>
      <p:sp>
        <p:nvSpPr>
          <p:cNvPr id="6" name="Footer Placeholder 5"/>
          <p:cNvSpPr>
            <a:spLocks noGrp="1"/>
          </p:cNvSpPr>
          <p:nvPr>
            <p:ph type="ftr" sz="quarter" idx="11"/>
          </p:nvPr>
        </p:nvSpPr>
        <p:spPr/>
        <p:txBody>
          <a:bodyPr/>
          <a:lstStyle/>
          <a:p>
            <a:pPr>
              <a:defRPr/>
            </a:pPr>
            <a:r>
              <a:rPr lang="es-ES" smtClean="0"/>
              <a:t>Programas de movilidad 2015/2016</a:t>
            </a:r>
            <a:endParaRPr lang="es-ES"/>
          </a:p>
        </p:txBody>
      </p:sp>
      <p:sp>
        <p:nvSpPr>
          <p:cNvPr id="7" name="Slide Number Placeholder 6"/>
          <p:cNvSpPr>
            <a:spLocks noGrp="1"/>
          </p:cNvSpPr>
          <p:nvPr>
            <p:ph type="sldNum" sz="quarter" idx="12"/>
          </p:nvPr>
        </p:nvSpPr>
        <p:spPr/>
        <p:txBody>
          <a:bodyPr/>
          <a:lstStyle/>
          <a:p>
            <a:fld id="{915B6973-64B6-492C-9A37-CF9768893B64}" type="slidenum">
              <a:rPr lang="es-ES" altLang="es-ES" smtClean="0"/>
              <a:pPr/>
              <a:t>‹Nº›</a:t>
            </a:fld>
            <a:endParaRPr lang="es-ES" altLang="es-ES"/>
          </a:p>
        </p:txBody>
      </p:sp>
    </p:spTree>
    <p:extLst>
      <p:ext uri="{BB962C8B-B14F-4D97-AF65-F5344CB8AC3E}">
        <p14:creationId xmlns:p14="http://schemas.microsoft.com/office/powerpoint/2010/main" val="41357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4655336"/>
            <a:ext cx="5829300" cy="1463040"/>
          </a:xfrm>
        </p:spPr>
        <p:txBody>
          <a:bodyPr anchor="ctr">
            <a:normAutofit/>
          </a:bodyPr>
          <a:lstStyle>
            <a:lvl1pPr algn="r">
              <a:defRPr sz="3750" spc="150" baseline="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457950" y="4607214"/>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marL="0" marR="0" indent="0" algn="l" defTabSz="685800" rtl="0" eaLnBrk="1" fontAlgn="auto" latinLnBrk="0" hangingPunct="1">
              <a:lnSpc>
                <a:spcPct val="100000"/>
              </a:lnSpc>
              <a:spcBef>
                <a:spcPts val="0"/>
              </a:spcBef>
              <a:spcAft>
                <a:spcPts val="0"/>
              </a:spcAft>
              <a:buClrTx/>
              <a:buSzTx/>
              <a:buFontTx/>
              <a:buNone/>
              <a:tabLst/>
              <a:defRPr/>
            </a:lvl1pPr>
          </a:lstStyle>
          <a:p>
            <a:pPr>
              <a:defRPr/>
            </a:pPr>
            <a:fld id="{F528D057-DDAA-4131-A262-7708E583C79B}" type="datetime1">
              <a:rPr lang="es-ES" smtClean="0"/>
              <a:t>16/11/2021</a:t>
            </a:fld>
            <a:endParaRPr lang="es-ES"/>
          </a:p>
        </p:txBody>
      </p:sp>
      <p:sp>
        <p:nvSpPr>
          <p:cNvPr id="6" name="Footer Placeholder 5"/>
          <p:cNvSpPr>
            <a:spLocks noGrp="1"/>
          </p:cNvSpPr>
          <p:nvPr>
            <p:ph type="ftr" sz="quarter" idx="11"/>
          </p:nvPr>
        </p:nvSpPr>
        <p:spPr/>
        <p:txBody>
          <a:bodyPr/>
          <a:lstStyle/>
          <a:p>
            <a:pPr>
              <a:defRPr/>
            </a:pPr>
            <a:r>
              <a:rPr lang="es-ES" smtClean="0"/>
              <a:t>Programas de movilidad 2015/2016</a:t>
            </a:r>
            <a:endParaRPr lang="es-ES"/>
          </a:p>
        </p:txBody>
      </p:sp>
      <p:sp>
        <p:nvSpPr>
          <p:cNvPr id="7" name="Slide Number Placeholder 6"/>
          <p:cNvSpPr>
            <a:spLocks noGrp="1"/>
          </p:cNvSpPr>
          <p:nvPr>
            <p:ph type="sldNum" sz="quarter" idx="12"/>
          </p:nvPr>
        </p:nvSpPr>
        <p:spPr/>
        <p:txBody>
          <a:bodyPr/>
          <a:lstStyle/>
          <a:p>
            <a:fld id="{90AB8A17-51AD-43AC-BA71-40BFCD3C9DBE}" type="slidenum">
              <a:rPr lang="es-ES" altLang="es-ES" smtClean="0"/>
              <a:pPr/>
              <a:t>‹Nº›</a:t>
            </a:fld>
            <a:endParaRPr lang="es-ES" altLang="es-ES"/>
          </a:p>
        </p:txBody>
      </p:sp>
      <p:cxnSp>
        <p:nvCxnSpPr>
          <p:cNvPr id="8" name="Straight Connector 7"/>
          <p:cNvCxnSpPr/>
          <p:nvPr/>
        </p:nvCxnSpPr>
        <p:spPr>
          <a:xfrm flipV="1">
            <a:off x="6290132" y="516785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Marcador de posición de imagen 8"/>
          <p:cNvSpPr>
            <a:spLocks noGrp="1"/>
          </p:cNvSpPr>
          <p:nvPr>
            <p:ph type="pic" sz="quarter" idx="13"/>
          </p:nvPr>
        </p:nvSpPr>
        <p:spPr>
          <a:xfrm>
            <a:off x="7380311" y="417515"/>
            <a:ext cx="1354113" cy="1285539"/>
          </a:xfr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p>
            <a:r>
              <a:rPr lang="es-ES" smtClean="0"/>
              <a:t>Haga clic en el icono para agregar una imagen</a:t>
            </a:r>
            <a:endParaRPr lang="es-ES" dirty="0"/>
          </a:p>
        </p:txBody>
      </p:sp>
    </p:spTree>
    <p:extLst>
      <p:ext uri="{BB962C8B-B14F-4D97-AF65-F5344CB8AC3E}">
        <p14:creationId xmlns:p14="http://schemas.microsoft.com/office/powerpoint/2010/main" val="2078420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p:cNvPicPr>
            <a:picLocks noChangeAspect="1"/>
          </p:cNvPicPr>
          <p:nvPr/>
        </p:nvPicPr>
        <p:blipFill>
          <a:blip r:embed="rId15"/>
          <a:stretch>
            <a:fillRect/>
          </a:stretch>
        </p:blipFill>
        <p:spPr>
          <a:xfrm>
            <a:off x="7782641" y="164440"/>
            <a:ext cx="1182676" cy="1176328"/>
          </a:xfrm>
          <a:prstGeom prst="rect">
            <a:avLst/>
          </a:prstGeom>
        </p:spPr>
      </p:pic>
      <p:sp>
        <p:nvSpPr>
          <p:cNvPr id="2" name="Title Placeholder 1"/>
          <p:cNvSpPr>
            <a:spLocks noGrp="1"/>
          </p:cNvSpPr>
          <p:nvPr>
            <p:ph type="title"/>
          </p:nvPr>
        </p:nvSpPr>
        <p:spPr>
          <a:xfrm>
            <a:off x="768097" y="585216"/>
            <a:ext cx="6474914" cy="1499616"/>
          </a:xfrm>
          <a:prstGeom prst="rect">
            <a:avLst/>
          </a:prstGeom>
        </p:spPr>
        <p:txBody>
          <a:bodyPr vert="horz" lIns="91440" tIns="45720" rIns="91440" bIns="45720" rtlCol="0" anchor="ctr">
            <a:normAutofit/>
          </a:bodyPr>
          <a:lstStyle/>
          <a:p>
            <a:r>
              <a:rPr lang="es-ES" dirty="0" smtClean="0"/>
              <a:t>Haga clic para modificar el estilo de título</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300790" y="6470704"/>
            <a:ext cx="2082914" cy="274320"/>
          </a:xfrm>
          <a:prstGeom prst="rect">
            <a:avLst/>
          </a:prstGeom>
        </p:spPr>
        <p:txBody>
          <a:bodyPr vert="horz" lIns="91440" tIns="45720" rIns="91440" bIns="45720" rtlCol="0" anchor="ctr"/>
          <a:lstStyle>
            <a:lvl1pPr algn="l">
              <a:defRPr sz="1050">
                <a:solidFill>
                  <a:schemeClr val="tx1">
                    <a:lumMod val="95000"/>
                    <a:lumOff val="5000"/>
                  </a:schemeClr>
                </a:solidFill>
                <a:latin typeface="+mj-lt"/>
              </a:defRPr>
            </a:lvl1pPr>
          </a:lstStyle>
          <a:p>
            <a:pPr>
              <a:defRPr/>
            </a:pPr>
            <a:fld id="{4B7CF329-6600-4C20-B60D-00F566F52E16}" type="datetime1">
              <a:rPr lang="es-ES" smtClean="0"/>
              <a:t>16/11/2021</a:t>
            </a:fld>
            <a:endParaRPr lang="es-ES"/>
          </a:p>
        </p:txBody>
      </p:sp>
      <p:sp>
        <p:nvSpPr>
          <p:cNvPr id="5" name="Footer Placeholder 4"/>
          <p:cNvSpPr>
            <a:spLocks noGrp="1"/>
          </p:cNvSpPr>
          <p:nvPr>
            <p:ph type="ftr" sz="quarter" idx="3"/>
          </p:nvPr>
        </p:nvSpPr>
        <p:spPr>
          <a:xfrm>
            <a:off x="2383704" y="6470704"/>
            <a:ext cx="5990275" cy="274320"/>
          </a:xfrm>
          <a:prstGeom prst="rect">
            <a:avLst/>
          </a:prstGeom>
        </p:spPr>
        <p:txBody>
          <a:bodyPr vert="horz" lIns="91440" tIns="45720" rIns="91440" bIns="45720" rtlCol="0" anchor="ctr"/>
          <a:lstStyle>
            <a:lvl1pPr algn="r">
              <a:defRPr sz="1125" cap="all" baseline="0">
                <a:solidFill>
                  <a:schemeClr val="accent1"/>
                </a:solidFill>
                <a:latin typeface="+mj-lt"/>
              </a:defRPr>
            </a:lvl1pPr>
          </a:lstStyle>
          <a:p>
            <a:pPr>
              <a:defRPr/>
            </a:pPr>
            <a:r>
              <a:rPr lang="es-ES" smtClean="0"/>
              <a:t>Programas de movilidad 2015/2016</a:t>
            </a:r>
            <a:endParaRPr lang="es-ES"/>
          </a:p>
        </p:txBody>
      </p:sp>
      <p:sp>
        <p:nvSpPr>
          <p:cNvPr id="6" name="Slide Number Placeholder 5"/>
          <p:cNvSpPr>
            <a:spLocks noGrp="1"/>
          </p:cNvSpPr>
          <p:nvPr>
            <p:ph type="sldNum" sz="quarter" idx="4"/>
          </p:nvPr>
        </p:nvSpPr>
        <p:spPr>
          <a:xfrm>
            <a:off x="8458200" y="6470704"/>
            <a:ext cx="400050" cy="27432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615DDD2C-4C4E-49CF-AAE6-75F7DE2276FC}" type="slidenum">
              <a:rPr lang="es-ES" altLang="es-ES" smtClean="0"/>
              <a:pPr/>
              <a:t>‹Nº›</a:t>
            </a:fld>
            <a:endParaRPr lang="es-ES" altLang="es-ES"/>
          </a:p>
        </p:txBody>
      </p:sp>
      <p:cxnSp>
        <p:nvCxnSpPr>
          <p:cNvPr id="7" name="Straight Connector 6"/>
          <p:cNvCxnSpPr/>
          <p:nvPr/>
        </p:nvCxnSpPr>
        <p:spPr>
          <a:xfrm flipV="1">
            <a:off x="571500" y="714030"/>
            <a:ext cx="0" cy="125850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720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l" defTabSz="685800" rtl="0" eaLnBrk="1" latinLnBrk="0" hangingPunct="1">
        <a:lnSpc>
          <a:spcPct val="80000"/>
        </a:lnSpc>
        <a:spcBef>
          <a:spcPct val="0"/>
        </a:spcBef>
        <a:buNone/>
        <a:defRPr sz="3750" b="1" kern="1200" cap="all" spc="75" baseline="0">
          <a:solidFill>
            <a:schemeClr val="accent1"/>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hyperlink" Target="https://slides.app.goo.gl/qCPiv"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acles@umh.es" TargetMode="External"/><Relationship Id="rId7" Type="http://schemas.openxmlformats.org/officeDocument/2006/relationships/hyperlink" Target="https://slides.app.goo.gl/qCPiv" TargetMode="External"/><Relationship Id="rId2" Type="http://schemas.openxmlformats.org/officeDocument/2006/relationships/hyperlink" Target="http://internacional.umh.es/lingua/acles/" TargetMode="Externa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http://secretariageneral.ugr.es/pages/gabcom2011/180102011logotipo_aclesrwfor/!/" TargetMode="External"/><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hyperlink" Target="https://slides.app.goo.gl/qCPiv"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hyperlink" Target="https://slides.app.goo.gl/qCPiv"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slides.app.goo.gl/qCPiv" TargetMode="External"/><Relationship Id="rId3" Type="http://schemas.openxmlformats.org/officeDocument/2006/relationships/hyperlink" Target="http://internacional.umh.es/" TargetMode="External"/><Relationship Id="rId7" Type="http://schemas.openxmlformats.org/officeDocument/2006/relationships/image" Target="../media/image10.jpeg"/><Relationship Id="rId2" Type="http://schemas.openxmlformats.org/officeDocument/2006/relationships/image" Target="../media/image11.gif"/><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hyperlink" Target="https://www.facebook.com/pages/ORI-UMH/188723034499715"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hyperlink" Target="https://slides.app.goo.gl/qCPiv"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internacional.umh.es/" TargetMode="External"/><Relationship Id="rId2" Type="http://schemas.openxmlformats.org/officeDocument/2006/relationships/hyperlink" Target="http://www.umh.es/" TargetMode="Externa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lides.app.goo.gl/qCPiv"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74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l="8724" r="12769"/>
          <a:stretch/>
        </p:blipFill>
        <p:spPr>
          <a:xfrm>
            <a:off x="-36512" y="44624"/>
            <a:ext cx="9073008" cy="6274969"/>
          </a:xfrm>
          <a:prstGeom prst="rect">
            <a:avLst/>
          </a:prstGeom>
        </p:spPr>
      </p:pic>
      <p:sp>
        <p:nvSpPr>
          <p:cNvPr id="5" name="Rectángulo 4"/>
          <p:cNvSpPr/>
          <p:nvPr/>
        </p:nvSpPr>
        <p:spPr>
          <a:xfrm>
            <a:off x="0" y="4149080"/>
            <a:ext cx="9036496" cy="2304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Título 2"/>
          <p:cNvSpPr>
            <a:spLocks noGrp="1"/>
          </p:cNvSpPr>
          <p:nvPr>
            <p:ph type="ctrTitle"/>
          </p:nvPr>
        </p:nvSpPr>
        <p:spPr>
          <a:xfrm>
            <a:off x="248193" y="1973755"/>
            <a:ext cx="5829300" cy="1463040"/>
          </a:xfrm>
        </p:spPr>
        <p:txBody>
          <a:bodyPr>
            <a:normAutofit/>
          </a:bodyPr>
          <a:lstStyle/>
          <a:p>
            <a:r>
              <a:rPr lang="es-ES" dirty="0" smtClean="0"/>
              <a:t>Programas de movilidad</a:t>
            </a:r>
            <a:br>
              <a:rPr lang="es-ES" dirty="0" smtClean="0"/>
            </a:br>
            <a:r>
              <a:rPr lang="es-ES" dirty="0"/>
              <a:t>c</a:t>
            </a:r>
            <a:r>
              <a:rPr lang="es-ES" dirty="0" smtClean="0"/>
              <a:t>urso 2021-2022</a:t>
            </a:r>
            <a:endParaRPr lang="es-ES" dirty="0"/>
          </a:p>
        </p:txBody>
      </p:sp>
      <p:sp>
        <p:nvSpPr>
          <p:cNvPr id="4" name="Subtítulo 3"/>
          <p:cNvSpPr>
            <a:spLocks noGrp="1"/>
          </p:cNvSpPr>
          <p:nvPr>
            <p:ph type="subTitle" idx="1"/>
          </p:nvPr>
        </p:nvSpPr>
        <p:spPr>
          <a:xfrm>
            <a:off x="6216166" y="1973755"/>
            <a:ext cx="2400300" cy="1463040"/>
          </a:xfrm>
        </p:spPr>
        <p:txBody>
          <a:bodyPr/>
          <a:lstStyle/>
          <a:p>
            <a:r>
              <a:rPr lang="es-ES" altLang="es-ES" sz="1400" b="1" dirty="0">
                <a:solidFill>
                  <a:srgbClr val="002060"/>
                </a:solidFill>
              </a:rPr>
              <a:t>SERVICIO DE RELACIONES INTERNACIONALES, </a:t>
            </a:r>
            <a:br>
              <a:rPr lang="es-ES" altLang="es-ES" sz="1400" b="1" dirty="0">
                <a:solidFill>
                  <a:srgbClr val="002060"/>
                </a:solidFill>
              </a:rPr>
            </a:br>
            <a:r>
              <a:rPr lang="es-ES" altLang="es-ES" sz="1400" b="1" dirty="0">
                <a:solidFill>
                  <a:srgbClr val="002060"/>
                </a:solidFill>
              </a:rPr>
              <a:t>COOPERACIÓN AL DESARROLLO Y </a:t>
            </a:r>
            <a:r>
              <a:rPr lang="es-ES" altLang="es-ES" sz="1400" b="1" dirty="0" smtClean="0">
                <a:solidFill>
                  <a:srgbClr val="002060"/>
                </a:solidFill>
              </a:rPr>
              <a:t>VOLUNTARIADO</a:t>
            </a:r>
            <a:endParaRPr lang="es-ES" altLang="es-ES" sz="1400" b="1" dirty="0">
              <a:solidFill>
                <a:srgbClr val="002060"/>
              </a:solidFill>
            </a:endParaRPr>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4075575"/>
            <a:ext cx="6325686" cy="2597384"/>
          </a:xfrm>
          <a:prstGeom prst="rect">
            <a:avLst/>
          </a:prstGeom>
        </p:spPr>
      </p:pic>
      <p:cxnSp>
        <p:nvCxnSpPr>
          <p:cNvPr id="7" name="Conector recto 6"/>
          <p:cNvCxnSpPr/>
          <p:nvPr/>
        </p:nvCxnSpPr>
        <p:spPr>
          <a:xfrm>
            <a:off x="6077493" y="1973755"/>
            <a:ext cx="0" cy="1463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ángulo 5"/>
          <p:cNvSpPr/>
          <p:nvPr/>
        </p:nvSpPr>
        <p:spPr>
          <a:xfrm>
            <a:off x="6077493" y="5949280"/>
            <a:ext cx="281498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lipse 8"/>
          <p:cNvSpPr/>
          <p:nvPr/>
        </p:nvSpPr>
        <p:spPr>
          <a:xfrm>
            <a:off x="4300277" y="6062429"/>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4"/>
              </a:rPr>
              <a:t>https://slides.app.goo.gl/qCPiv</a:t>
            </a:r>
            <a:endParaRPr lang="es-ES" dirty="0"/>
          </a:p>
        </p:txBody>
      </p:sp>
    </p:spTree>
    <p:extLst>
      <p:ext uri="{BB962C8B-B14F-4D97-AF65-F5344CB8AC3E}">
        <p14:creationId xmlns:p14="http://schemas.microsoft.com/office/powerpoint/2010/main" val="792425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1988840"/>
            <a:ext cx="8496300" cy="4708981"/>
          </a:xfrm>
          <a:prstGeom prst="rect">
            <a:avLst/>
          </a:prstGeom>
          <a:ln w="38100">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a:spAutoFit/>
          </a:bodyPr>
          <a:lstStyle/>
          <a:p>
            <a:pPr marL="342900" indent="-342900" algn="just">
              <a:lnSpc>
                <a:spcPct val="150000"/>
              </a:lnSpc>
              <a:spcBef>
                <a:spcPts val="0"/>
              </a:spcBef>
              <a:buClr>
                <a:schemeClr val="accent3">
                  <a:lumMod val="75000"/>
                </a:schemeClr>
              </a:buClr>
              <a:buFont typeface="Wingdings" panose="05000000000000000000" pitchFamily="2" charset="2"/>
              <a:buChar char="ü"/>
              <a:defRPr/>
            </a:pPr>
            <a:r>
              <a:rPr lang="es-ES" sz="2000" dirty="0" smtClean="0">
                <a:latin typeface="Arial" pitchFamily="34" charset="0"/>
                <a:cs typeface="Arial" pitchFamily="34" charset="0"/>
              </a:rPr>
              <a:t>Estancia </a:t>
            </a:r>
            <a:r>
              <a:rPr lang="es-ES" sz="2000" dirty="0">
                <a:latin typeface="Arial" pitchFamily="34" charset="0"/>
                <a:cs typeface="Arial" pitchFamily="34" charset="0"/>
              </a:rPr>
              <a:t>de </a:t>
            </a:r>
            <a:r>
              <a:rPr lang="es-ES" sz="2000" u="sng" dirty="0">
                <a:latin typeface="Arial" pitchFamily="34" charset="0"/>
                <a:cs typeface="Arial" pitchFamily="34" charset="0"/>
              </a:rPr>
              <a:t>un cuatrimestre o curso académico completo</a:t>
            </a:r>
            <a:r>
              <a:rPr lang="es-ES" sz="2000" dirty="0">
                <a:latin typeface="Arial" pitchFamily="34" charset="0"/>
                <a:cs typeface="Arial" pitchFamily="34" charset="0"/>
              </a:rPr>
              <a:t> según acuerdo. </a:t>
            </a:r>
          </a:p>
          <a:p>
            <a:pPr marL="342900" indent="-342900" algn="just">
              <a:lnSpc>
                <a:spcPct val="150000"/>
              </a:lnSpc>
              <a:spcBef>
                <a:spcPts val="0"/>
              </a:spcBef>
              <a:buClr>
                <a:schemeClr val="accent3">
                  <a:lumMod val="75000"/>
                </a:schemeClr>
              </a:buClr>
              <a:buFont typeface="Wingdings" panose="05000000000000000000" pitchFamily="2" charset="2"/>
              <a:buChar char="ü"/>
              <a:defRPr/>
            </a:pPr>
            <a:r>
              <a:rPr lang="es-ES" sz="2000" dirty="0" smtClean="0">
                <a:latin typeface="Arial" pitchFamily="34" charset="0"/>
                <a:cs typeface="Arial" pitchFamily="34" charset="0"/>
              </a:rPr>
              <a:t>Convocatoria</a:t>
            </a:r>
            <a:r>
              <a:rPr lang="es-ES" sz="2000" dirty="0">
                <a:latin typeface="Arial" pitchFamily="34" charset="0"/>
                <a:cs typeface="Arial" pitchFamily="34" charset="0"/>
              </a:rPr>
              <a:t>: </a:t>
            </a:r>
            <a:r>
              <a:rPr lang="es-ES" sz="2000" dirty="0" smtClean="0">
                <a:latin typeface="Arial" pitchFamily="34" charset="0"/>
                <a:cs typeface="Arial" pitchFamily="34" charset="0"/>
              </a:rPr>
              <a:t>Enero/Febrero 2021,</a:t>
            </a:r>
          </a:p>
          <a:p>
            <a:pPr marL="342900" indent="-342900" algn="just">
              <a:lnSpc>
                <a:spcPct val="150000"/>
              </a:lnSpc>
              <a:spcBef>
                <a:spcPts val="0"/>
              </a:spcBef>
              <a:buClr>
                <a:schemeClr val="accent3">
                  <a:lumMod val="75000"/>
                </a:schemeClr>
              </a:buClr>
              <a:buFont typeface="Wingdings" panose="05000000000000000000" pitchFamily="2" charset="2"/>
              <a:buChar char="ü"/>
              <a:defRPr/>
            </a:pPr>
            <a:r>
              <a:rPr lang="es-ES" sz="2000" dirty="0" smtClean="0">
                <a:solidFill>
                  <a:schemeClr val="tx1"/>
                </a:solidFill>
                <a:latin typeface="Arial" charset="0"/>
              </a:rPr>
              <a:t>Tener superados 90 créditos</a:t>
            </a:r>
            <a:endParaRPr lang="es-ES" sz="2000" dirty="0">
              <a:latin typeface="Arial" pitchFamily="34" charset="0"/>
              <a:cs typeface="Arial" pitchFamily="34" charset="0"/>
            </a:endParaRPr>
          </a:p>
          <a:p>
            <a:pPr marL="742950" lvl="1" indent="-285750" algn="just">
              <a:lnSpc>
                <a:spcPct val="150000"/>
              </a:lnSpc>
              <a:spcBef>
                <a:spcPts val="0"/>
              </a:spcBef>
              <a:spcAft>
                <a:spcPts val="0"/>
              </a:spcAft>
              <a:buClr>
                <a:srgbClr val="C00000"/>
              </a:buClr>
              <a:buFont typeface="Wingdings" panose="05000000000000000000" pitchFamily="2" charset="2"/>
              <a:buChar char="ü"/>
              <a:defRPr/>
            </a:pPr>
            <a:r>
              <a:rPr lang="es-ES" sz="1600" dirty="0">
                <a:solidFill>
                  <a:schemeClr val="tx1"/>
                </a:solidFill>
                <a:latin typeface="Arial" charset="0"/>
              </a:rPr>
              <a:t>Estancias de curso completo: cursar un mínimo de 45 créditos.</a:t>
            </a:r>
          </a:p>
          <a:p>
            <a:pPr marL="742950" lvl="1" indent="-285750" algn="just">
              <a:lnSpc>
                <a:spcPct val="150000"/>
              </a:lnSpc>
              <a:spcBef>
                <a:spcPts val="0"/>
              </a:spcBef>
              <a:spcAft>
                <a:spcPts val="0"/>
              </a:spcAft>
              <a:buClr>
                <a:srgbClr val="C00000"/>
              </a:buClr>
              <a:buFont typeface="Wingdings" panose="05000000000000000000" pitchFamily="2" charset="2"/>
              <a:buChar char="ü"/>
              <a:defRPr/>
            </a:pPr>
            <a:r>
              <a:rPr lang="es-ES" sz="1600" dirty="0">
                <a:solidFill>
                  <a:schemeClr val="tx1"/>
                </a:solidFill>
                <a:latin typeface="Arial" charset="0"/>
              </a:rPr>
              <a:t>Estancias de un cuatrimestre: cursar un mínimo de 20 créditos</a:t>
            </a:r>
            <a:r>
              <a:rPr lang="es-ES" sz="2000" dirty="0">
                <a:solidFill>
                  <a:schemeClr val="tx1"/>
                </a:solidFill>
                <a:latin typeface="Arial" charset="0"/>
              </a:rPr>
              <a:t>.</a:t>
            </a:r>
          </a:p>
          <a:p>
            <a:pPr marL="342900" indent="-342900" algn="just">
              <a:lnSpc>
                <a:spcPct val="150000"/>
              </a:lnSpc>
              <a:spcBef>
                <a:spcPts val="0"/>
              </a:spcBef>
              <a:buClr>
                <a:schemeClr val="accent3">
                  <a:lumMod val="75000"/>
                </a:schemeClr>
              </a:buClr>
              <a:buFont typeface="Wingdings" panose="05000000000000000000" pitchFamily="2" charset="2"/>
              <a:buChar char="ü"/>
              <a:defRPr/>
            </a:pPr>
            <a:r>
              <a:rPr lang="es-ES" sz="2000" dirty="0" smtClean="0">
                <a:solidFill>
                  <a:schemeClr val="tx1"/>
                </a:solidFill>
                <a:latin typeface="Arial" charset="0"/>
              </a:rPr>
              <a:t>Superar </a:t>
            </a:r>
            <a:r>
              <a:rPr lang="es-ES" sz="2000" dirty="0">
                <a:solidFill>
                  <a:schemeClr val="tx1"/>
                </a:solidFill>
                <a:latin typeface="Arial" charset="0"/>
              </a:rPr>
              <a:t>al menos el 50% de los créditos cursados durante la estancia.</a:t>
            </a:r>
            <a:endParaRPr lang="es-ES" sz="2000" dirty="0">
              <a:latin typeface="Arial" pitchFamily="34" charset="0"/>
              <a:cs typeface="Arial" pitchFamily="34" charset="0"/>
            </a:endParaRPr>
          </a:p>
          <a:p>
            <a:pPr marL="342900" indent="-342900" algn="just">
              <a:lnSpc>
                <a:spcPct val="150000"/>
              </a:lnSpc>
              <a:spcBef>
                <a:spcPts val="0"/>
              </a:spcBef>
              <a:buClr>
                <a:schemeClr val="accent3">
                  <a:lumMod val="75000"/>
                </a:schemeClr>
              </a:buClr>
              <a:buFont typeface="Wingdings" panose="05000000000000000000" pitchFamily="2" charset="2"/>
              <a:buChar char="ü"/>
              <a:defRPr/>
            </a:pPr>
            <a:r>
              <a:rPr lang="es-ES" sz="2000" b="1" dirty="0" smtClean="0">
                <a:solidFill>
                  <a:schemeClr val="accent6">
                    <a:lumMod val="75000"/>
                  </a:schemeClr>
                </a:solidFill>
                <a:latin typeface="Arial" pitchFamily="34" charset="0"/>
                <a:cs typeface="Arial" pitchFamily="34" charset="0"/>
              </a:rPr>
              <a:t>Financiación</a:t>
            </a:r>
            <a:r>
              <a:rPr lang="es-ES" sz="2000" dirty="0">
                <a:latin typeface="Arial" pitchFamily="34" charset="0"/>
                <a:cs typeface="Arial" pitchFamily="34" charset="0"/>
              </a:rPr>
              <a:t>: según convocatoria de </a:t>
            </a:r>
            <a:r>
              <a:rPr lang="es-ES" sz="2000" b="1" dirty="0">
                <a:latin typeface="Arial" pitchFamily="34" charset="0"/>
                <a:cs typeface="Arial" pitchFamily="34" charset="0"/>
              </a:rPr>
              <a:t>ayudas a la movilidad del programa DESTINO (financiadas por el Banco SANTANDER y Destino UMH).</a:t>
            </a:r>
            <a:endParaRPr lang="es-ES" sz="2000" dirty="0">
              <a:solidFill>
                <a:schemeClr val="tx1"/>
              </a:solidFill>
              <a:latin typeface="Arial" charset="0"/>
            </a:endParaRPr>
          </a:p>
        </p:txBody>
      </p:sp>
      <p:sp>
        <p:nvSpPr>
          <p:cNvPr id="8" name="7 CuadroTexto"/>
          <p:cNvSpPr txBox="1"/>
          <p:nvPr/>
        </p:nvSpPr>
        <p:spPr>
          <a:xfrm>
            <a:off x="323850" y="1008063"/>
            <a:ext cx="7200478" cy="837473"/>
          </a:xfrm>
          <a:prstGeom prst="rect">
            <a:avLst/>
          </a:prstGeom>
          <a:solidFill>
            <a:schemeClr val="accent3">
              <a:lumMod val="75000"/>
            </a:schemeClr>
          </a:solidFill>
          <a:ln>
            <a:solidFill>
              <a:schemeClr val="accent3">
                <a:lumMod val="75000"/>
              </a:schemeClr>
            </a:solidFill>
          </a:ln>
        </p:spPr>
        <p:style>
          <a:lnRef idx="3">
            <a:schemeClr val="lt1"/>
          </a:lnRef>
          <a:fillRef idx="1">
            <a:schemeClr val="accent3"/>
          </a:fillRef>
          <a:effectRef idx="1">
            <a:schemeClr val="accent3"/>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DESTINO</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463802" y="6193053"/>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057400"/>
            <a:ext cx="8496300" cy="3308350"/>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algn="just">
              <a:buFont typeface="Arial" charset="0"/>
              <a:buNone/>
              <a:defRPr/>
            </a:pPr>
            <a:r>
              <a:rPr lang="es-ES" sz="2000" b="1" dirty="0">
                <a:latin typeface="+mj-lt"/>
              </a:rPr>
              <a:t>DURACIÓN </a:t>
            </a:r>
            <a:endParaRPr lang="es-ES" sz="2000" dirty="0">
              <a:latin typeface="+mj-lt"/>
            </a:endParaRPr>
          </a:p>
          <a:p>
            <a:pPr lvl="1" algn="just">
              <a:buFont typeface="Wingdings" panose="05000000000000000000" pitchFamily="2" charset="2"/>
              <a:buChar char="ü"/>
              <a:defRPr/>
            </a:pPr>
            <a:r>
              <a:rPr lang="es-ES" sz="1900" dirty="0">
                <a:latin typeface="+mj-lt"/>
              </a:rPr>
              <a:t> Estudios: de 3 a 12 meses </a:t>
            </a:r>
          </a:p>
          <a:p>
            <a:pPr lvl="1" algn="just">
              <a:buFont typeface="Wingdings" panose="05000000000000000000" pitchFamily="2" charset="2"/>
              <a:buChar char="ü"/>
              <a:defRPr/>
            </a:pPr>
            <a:r>
              <a:rPr lang="es-ES" sz="1900" dirty="0">
                <a:latin typeface="+mj-lt"/>
              </a:rPr>
              <a:t> Prácticas: de  2 a 12 meses </a:t>
            </a:r>
          </a:p>
          <a:p>
            <a:pPr algn="just">
              <a:buFont typeface="Arial" charset="0"/>
              <a:buNone/>
              <a:defRPr/>
            </a:pPr>
            <a:endParaRPr lang="es-ES" sz="1100" b="1" dirty="0">
              <a:latin typeface="+mj-lt"/>
            </a:endParaRPr>
          </a:p>
          <a:p>
            <a:pPr algn="just">
              <a:buFont typeface="Arial" charset="0"/>
              <a:buNone/>
              <a:defRPr/>
            </a:pPr>
            <a:r>
              <a:rPr lang="es-ES" sz="2000" b="1" dirty="0">
                <a:latin typeface="+mj-lt"/>
              </a:rPr>
              <a:t>NÚMERO DE BECAS </a:t>
            </a:r>
            <a:endParaRPr lang="es-ES" sz="2000" dirty="0">
              <a:latin typeface="+mj-lt"/>
            </a:endParaRPr>
          </a:p>
          <a:p>
            <a:pPr lvl="1" algn="just">
              <a:buFont typeface="Wingdings" panose="05000000000000000000" pitchFamily="2" charset="2"/>
              <a:buChar char="ü"/>
              <a:defRPr/>
            </a:pPr>
            <a:r>
              <a:rPr lang="es-ES" sz="1900" dirty="0">
                <a:latin typeface="+mj-lt"/>
              </a:rPr>
              <a:t> Cada estudiante podrá disfrutar de varias becas Erasmus hasta un máximo de </a:t>
            </a:r>
            <a:r>
              <a:rPr lang="es-ES" sz="1900" b="1" dirty="0">
                <a:latin typeface="+mj-lt"/>
              </a:rPr>
              <a:t>12 meses* por ciclo de estudios</a:t>
            </a:r>
            <a:endParaRPr lang="es-ES" sz="1900" dirty="0">
              <a:latin typeface="+mj-lt"/>
            </a:endParaRPr>
          </a:p>
          <a:p>
            <a:pPr algn="just">
              <a:buFont typeface="Arial" charset="0"/>
              <a:buNone/>
              <a:defRPr/>
            </a:pPr>
            <a:endParaRPr lang="es-ES" sz="800" dirty="0">
              <a:latin typeface="+mj-lt"/>
            </a:endParaRPr>
          </a:p>
          <a:p>
            <a:pPr algn="just">
              <a:buFont typeface="Arial" charset="0"/>
              <a:buNone/>
              <a:defRPr/>
            </a:pPr>
            <a:endParaRPr lang="es-ES" sz="1400" dirty="0">
              <a:latin typeface="+mj-lt"/>
            </a:endParaRPr>
          </a:p>
          <a:p>
            <a:pPr algn="just">
              <a:defRPr/>
            </a:pPr>
            <a:r>
              <a:rPr lang="es-ES" sz="2000" dirty="0">
                <a:latin typeface="+mj-lt"/>
              </a:rPr>
              <a:t>* Excepto estudios de Grado en Farmacia y Medicina, cuya duración total será de 24 meses.</a:t>
            </a:r>
          </a:p>
          <a:p>
            <a:pPr algn="just">
              <a:defRPr/>
            </a:pPr>
            <a:endParaRPr lang="es-ES" sz="2000" dirty="0">
              <a:latin typeface="+mj-lt"/>
            </a:endParaRPr>
          </a:p>
        </p:txBody>
      </p:sp>
      <p:sp>
        <p:nvSpPr>
          <p:cNvPr id="8" name="7 CuadroTexto"/>
          <p:cNvSpPr txBox="1"/>
          <p:nvPr/>
        </p:nvSpPr>
        <p:spPr>
          <a:xfrm>
            <a:off x="323850" y="1008063"/>
            <a:ext cx="7200478" cy="837473"/>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lipse 1"/>
          <p:cNvSpPr/>
          <p:nvPr/>
        </p:nvSpPr>
        <p:spPr>
          <a:xfrm>
            <a:off x="4139952" y="58772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103438"/>
            <a:ext cx="8496300" cy="4493538"/>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lnSpc>
                <a:spcPct val="150000"/>
              </a:lnSpc>
              <a:spcBef>
                <a:spcPct val="20000"/>
              </a:spcBef>
              <a:buClr>
                <a:srgbClr val="002060"/>
              </a:buClr>
              <a:buFont typeface="Wingdings" panose="05000000000000000000" pitchFamily="2" charset="2"/>
              <a:buChar char="ü"/>
              <a:defRPr/>
            </a:pPr>
            <a:r>
              <a:rPr lang="es-ES" sz="2000" b="1" dirty="0" smtClean="0">
                <a:solidFill>
                  <a:schemeClr val="tx1"/>
                </a:solidFill>
                <a:latin typeface="Arial" pitchFamily="34" charset="0"/>
                <a:cs typeface="Arial" pitchFamily="34" charset="0"/>
              </a:rPr>
              <a:t>Destinos</a:t>
            </a:r>
            <a:r>
              <a:rPr lang="es-ES" sz="2000" dirty="0">
                <a:solidFill>
                  <a:schemeClr val="tx1"/>
                </a:solidFill>
                <a:latin typeface="Arial" pitchFamily="34" charset="0"/>
                <a:cs typeface="Arial" pitchFamily="34" charset="0"/>
              </a:rPr>
              <a:t>: Universidades e Instituciones de Enseñanza Superior de los 27 países de la UE + </a:t>
            </a:r>
            <a:r>
              <a:rPr lang="es-ES" sz="2000" dirty="0" smtClean="0">
                <a:solidFill>
                  <a:schemeClr val="tx1"/>
                </a:solidFill>
                <a:latin typeface="Arial" pitchFamily="34" charset="0"/>
                <a:cs typeface="Arial" pitchFamily="34" charset="0"/>
              </a:rPr>
              <a:t>Islandia, Liechtenstein</a:t>
            </a:r>
            <a:r>
              <a:rPr lang="es-ES" sz="2000" dirty="0">
                <a:solidFill>
                  <a:schemeClr val="tx1"/>
                </a:solidFill>
                <a:latin typeface="Arial" pitchFamily="34" charset="0"/>
                <a:cs typeface="Arial" pitchFamily="34" charset="0"/>
              </a:rPr>
              <a:t>, Noruega, </a:t>
            </a:r>
            <a:r>
              <a:rPr lang="es-ES" sz="2000" dirty="0" smtClean="0">
                <a:solidFill>
                  <a:schemeClr val="tx1"/>
                </a:solidFill>
                <a:latin typeface="Arial" pitchFamily="34" charset="0"/>
                <a:cs typeface="Arial" pitchFamily="34" charset="0"/>
              </a:rPr>
              <a:t>Turquía, Serbia y República de Macedonia del Norte.</a:t>
            </a:r>
            <a:endParaRPr lang="es-ES" sz="2000" dirty="0">
              <a:solidFill>
                <a:schemeClr val="tx1"/>
              </a:solidFill>
              <a:latin typeface="Arial" pitchFamily="34" charset="0"/>
              <a:cs typeface="Arial" pitchFamily="34" charset="0"/>
            </a:endParaRP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Convenios </a:t>
            </a:r>
            <a:r>
              <a:rPr lang="es-ES" sz="2000" dirty="0">
                <a:solidFill>
                  <a:schemeClr val="tx1"/>
                </a:solidFill>
                <a:latin typeface="Arial" pitchFamily="34" charset="0"/>
                <a:cs typeface="Arial" pitchFamily="34" charset="0"/>
              </a:rPr>
              <a:t>bilaterales de Facultad/Escuela a Facultad/Escuela.</a:t>
            </a: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Plazas </a:t>
            </a:r>
            <a:r>
              <a:rPr lang="es-ES" sz="2000" dirty="0">
                <a:solidFill>
                  <a:schemeClr val="tx1"/>
                </a:solidFill>
                <a:latin typeface="Arial" pitchFamily="34" charset="0"/>
                <a:cs typeface="Arial" pitchFamily="34" charset="0"/>
              </a:rPr>
              <a:t>específicas para una titulación y para unos cursos determinados.</a:t>
            </a: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Destinada </a:t>
            </a:r>
            <a:r>
              <a:rPr lang="es-ES" sz="2000" dirty="0">
                <a:solidFill>
                  <a:schemeClr val="tx1"/>
                </a:solidFill>
                <a:latin typeface="Arial" pitchFamily="34" charset="0"/>
                <a:cs typeface="Arial" pitchFamily="34" charset="0"/>
              </a:rPr>
              <a:t>a estudiantes de: Grado, </a:t>
            </a:r>
            <a:r>
              <a:rPr lang="es-ES" sz="2000" dirty="0" smtClean="0">
                <a:solidFill>
                  <a:schemeClr val="tx1"/>
                </a:solidFill>
                <a:latin typeface="Arial" pitchFamily="34" charset="0"/>
                <a:cs typeface="Arial" pitchFamily="34" charset="0"/>
              </a:rPr>
              <a:t>Master </a:t>
            </a:r>
            <a:r>
              <a:rPr lang="es-ES" sz="2000" dirty="0">
                <a:solidFill>
                  <a:schemeClr val="tx1"/>
                </a:solidFill>
                <a:latin typeface="Arial" pitchFamily="34" charset="0"/>
                <a:cs typeface="Arial" pitchFamily="34" charset="0"/>
              </a:rPr>
              <a:t>y Doctorado (según convenios bilaterales y listado de plazas de la convocatoria).</a:t>
            </a: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latin typeface="Arial" pitchFamily="34" charset="0"/>
                <a:cs typeface="Arial" pitchFamily="34" charset="0"/>
              </a:rPr>
              <a:t>Estancia </a:t>
            </a:r>
            <a:r>
              <a:rPr lang="es-ES" sz="2000" dirty="0">
                <a:latin typeface="Arial" pitchFamily="34" charset="0"/>
                <a:cs typeface="Arial" pitchFamily="34" charset="0"/>
              </a:rPr>
              <a:t>de </a:t>
            </a:r>
            <a:r>
              <a:rPr lang="es-ES" sz="2000" u="sng" dirty="0">
                <a:latin typeface="Arial" pitchFamily="34" charset="0"/>
                <a:cs typeface="Arial" pitchFamily="34" charset="0"/>
              </a:rPr>
              <a:t>3 meses a curso académico completo</a:t>
            </a:r>
            <a:r>
              <a:rPr lang="es-ES" sz="2000" dirty="0">
                <a:latin typeface="Arial" pitchFamily="34" charset="0"/>
                <a:cs typeface="Arial" pitchFamily="34" charset="0"/>
              </a:rPr>
              <a:t> según acuerdo. </a:t>
            </a:r>
          </a:p>
        </p:txBody>
      </p:sp>
      <p:sp>
        <p:nvSpPr>
          <p:cNvPr id="8" name="7 CuadroTexto"/>
          <p:cNvSpPr txBox="1"/>
          <p:nvPr/>
        </p:nvSpPr>
        <p:spPr>
          <a:xfrm>
            <a:off x="323850" y="1008063"/>
            <a:ext cx="7344494" cy="754694"/>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200" b="1" dirty="0">
                <a:latin typeface="+mj-lt"/>
              </a:rPr>
              <a:t>PROGRAMA ERASMUS + (ESTUDIOS)</a:t>
            </a:r>
          </a:p>
        </p:txBody>
      </p:sp>
      <p:pic>
        <p:nvPicPr>
          <p:cNvPr id="5"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1916832"/>
            <a:ext cx="8496300" cy="4807470"/>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lnSpc>
                <a:spcPct val="150000"/>
              </a:lnSpc>
              <a:spcBef>
                <a:spcPct val="20000"/>
              </a:spcBef>
              <a:buFont typeface="Wingdings" panose="05000000000000000000" pitchFamily="2" charset="2"/>
              <a:buChar char="ü"/>
              <a:defRPr/>
            </a:pPr>
            <a:r>
              <a:rPr lang="es-ES" sz="2000" dirty="0">
                <a:latin typeface="Arial" pitchFamily="34" charset="0"/>
                <a:cs typeface="Arial" pitchFamily="34" charset="0"/>
              </a:rPr>
              <a:t> </a:t>
            </a:r>
            <a:r>
              <a:rPr lang="es-ES" sz="2000" b="1" dirty="0">
                <a:solidFill>
                  <a:schemeClr val="tx1"/>
                </a:solidFill>
                <a:latin typeface="Arial" pitchFamily="34" charset="0"/>
                <a:cs typeface="Arial" pitchFamily="34" charset="0"/>
              </a:rPr>
              <a:t>Convocatoria: </a:t>
            </a:r>
            <a:r>
              <a:rPr lang="es-ES" sz="2000" b="1" dirty="0" smtClean="0">
                <a:solidFill>
                  <a:schemeClr val="accent2">
                    <a:lumMod val="40000"/>
                    <a:lumOff val="60000"/>
                  </a:schemeClr>
                </a:solidFill>
                <a:latin typeface="Arial" pitchFamily="34" charset="0"/>
                <a:cs typeface="Arial" pitchFamily="34" charset="0"/>
              </a:rPr>
              <a:t>noviembre/diciembre </a:t>
            </a:r>
            <a:r>
              <a:rPr lang="es-ES" sz="2000" b="1" dirty="0">
                <a:solidFill>
                  <a:schemeClr val="accent2">
                    <a:lumMod val="40000"/>
                    <a:lumOff val="60000"/>
                  </a:schemeClr>
                </a:solidFill>
                <a:latin typeface="Arial" pitchFamily="34" charset="0"/>
                <a:cs typeface="Arial" pitchFamily="34" charset="0"/>
              </a:rPr>
              <a:t>de </a:t>
            </a:r>
            <a:r>
              <a:rPr lang="es-ES" sz="2000" b="1" dirty="0" smtClean="0">
                <a:solidFill>
                  <a:schemeClr val="accent2">
                    <a:lumMod val="40000"/>
                    <a:lumOff val="60000"/>
                  </a:schemeClr>
                </a:solidFill>
                <a:latin typeface="Arial" pitchFamily="34" charset="0"/>
                <a:cs typeface="Arial" pitchFamily="34" charset="0"/>
              </a:rPr>
              <a:t>2020</a:t>
            </a:r>
            <a:r>
              <a:rPr lang="es-ES" sz="2000" dirty="0" smtClean="0">
                <a:latin typeface="Arial" pitchFamily="34" charset="0"/>
                <a:cs typeface="Arial" pitchFamily="34" charset="0"/>
              </a:rPr>
              <a:t>.</a:t>
            </a:r>
            <a:endParaRPr lang="es-ES" sz="2000" dirty="0">
              <a:latin typeface="Arial" pitchFamily="34" charset="0"/>
              <a:cs typeface="Arial" pitchFamily="34" charset="0"/>
            </a:endParaRPr>
          </a:p>
          <a:p>
            <a:pPr marL="342900" indent="-342900" algn="just">
              <a:lnSpc>
                <a:spcPct val="150000"/>
              </a:lnSpc>
              <a:spcBef>
                <a:spcPct val="20000"/>
              </a:spcBef>
              <a:buFont typeface="Wingdings" panose="05000000000000000000" pitchFamily="2" charset="2"/>
              <a:buChar char="ü"/>
              <a:defRPr/>
            </a:pPr>
            <a:r>
              <a:rPr lang="es-ES" sz="2000" dirty="0">
                <a:latin typeface="Arial" pitchFamily="34" charset="0"/>
                <a:cs typeface="Arial" pitchFamily="34" charset="0"/>
              </a:rPr>
              <a:t> Solicitud ON LINE a través de tu acceso personalizado.</a:t>
            </a:r>
          </a:p>
          <a:p>
            <a:pPr marL="342900" indent="-342900" algn="just">
              <a:lnSpc>
                <a:spcPct val="150000"/>
              </a:lnSpc>
              <a:spcBef>
                <a:spcPct val="20000"/>
              </a:spcBef>
              <a:buFont typeface="Wingdings" panose="05000000000000000000" pitchFamily="2" charset="2"/>
              <a:buChar char="ü"/>
              <a:defRPr/>
            </a:pPr>
            <a:r>
              <a:rPr lang="es-ES" sz="2000" dirty="0">
                <a:latin typeface="Arial" pitchFamily="34" charset="0"/>
                <a:cs typeface="Arial" pitchFamily="34" charset="0"/>
              </a:rPr>
              <a:t> Requisitos académicos específicos: </a:t>
            </a:r>
            <a:r>
              <a:rPr lang="es-ES" sz="2000" b="1" dirty="0">
                <a:latin typeface="Arial" pitchFamily="34" charset="0"/>
                <a:cs typeface="Arial" pitchFamily="34" charset="0"/>
              </a:rPr>
              <a:t>tendrán p</a:t>
            </a:r>
            <a:r>
              <a:rPr lang="es-ES" sz="2000" b="1" dirty="0">
                <a:solidFill>
                  <a:schemeClr val="tx1"/>
                </a:solidFill>
                <a:latin typeface="Arial" charset="0"/>
              </a:rPr>
              <a:t>referencia aquellos </a:t>
            </a:r>
            <a:r>
              <a:rPr lang="es-ES" sz="2000" b="1" dirty="0" smtClean="0">
                <a:solidFill>
                  <a:schemeClr val="tx1"/>
                </a:solidFill>
                <a:latin typeface="Arial" charset="0"/>
              </a:rPr>
              <a:t>estudiantes </a:t>
            </a:r>
            <a:r>
              <a:rPr lang="es-ES" sz="2000" b="1" dirty="0">
                <a:solidFill>
                  <a:schemeClr val="tx1"/>
                </a:solidFill>
                <a:latin typeface="Arial" charset="0"/>
              </a:rPr>
              <a:t>que han superado el 75% de los créditos de 1</a:t>
            </a:r>
            <a:r>
              <a:rPr lang="es-ES" sz="2000" b="1" u="sng" baseline="30000" dirty="0">
                <a:solidFill>
                  <a:schemeClr val="tx1"/>
                </a:solidFill>
                <a:latin typeface="Arial" charset="0"/>
              </a:rPr>
              <a:t>er</a:t>
            </a:r>
            <a:r>
              <a:rPr lang="es-ES" sz="2000" b="1" dirty="0">
                <a:solidFill>
                  <a:schemeClr val="tx1"/>
                </a:solidFill>
                <a:latin typeface="Arial" charset="0"/>
              </a:rPr>
              <a:t> curso a fecha “septiembre </a:t>
            </a:r>
            <a:r>
              <a:rPr lang="es-ES" sz="2000" b="1" dirty="0" smtClean="0">
                <a:solidFill>
                  <a:schemeClr val="tx1"/>
                </a:solidFill>
                <a:latin typeface="Arial" charset="0"/>
              </a:rPr>
              <a:t>2020” </a:t>
            </a:r>
            <a:r>
              <a:rPr lang="es-ES" sz="2000" b="1" dirty="0">
                <a:solidFill>
                  <a:schemeClr val="tx1"/>
                </a:solidFill>
                <a:latin typeface="Arial" charset="0"/>
              </a:rPr>
              <a:t>y cumplan los requisitos lingüísticos en el momento de hacer la solicitud.</a:t>
            </a:r>
            <a:endParaRPr lang="es-ES" sz="2000" dirty="0">
              <a:solidFill>
                <a:schemeClr val="tx1"/>
              </a:solidFill>
              <a:latin typeface="Arial" charset="0"/>
            </a:endParaRPr>
          </a:p>
          <a:p>
            <a:pPr marL="742950" lvl="1" indent="-285750" algn="just">
              <a:lnSpc>
                <a:spcPct val="150000"/>
              </a:lnSpc>
              <a:spcBef>
                <a:spcPct val="20000"/>
              </a:spcBef>
              <a:buFont typeface="Wingdings" panose="05000000000000000000" pitchFamily="2" charset="2"/>
              <a:buChar char="ü"/>
              <a:defRPr/>
            </a:pPr>
            <a:r>
              <a:rPr lang="es-ES" sz="1600" dirty="0">
                <a:solidFill>
                  <a:schemeClr val="tx1"/>
                </a:solidFill>
                <a:latin typeface="Arial" charset="0"/>
              </a:rPr>
              <a:t> Estancias de curso completo: cursar un mínimo de 45 créditos.</a:t>
            </a:r>
          </a:p>
          <a:p>
            <a:pPr marL="742950" lvl="1" indent="-285750" algn="just">
              <a:lnSpc>
                <a:spcPct val="150000"/>
              </a:lnSpc>
              <a:spcBef>
                <a:spcPct val="20000"/>
              </a:spcBef>
              <a:buFont typeface="Wingdings" panose="05000000000000000000" pitchFamily="2" charset="2"/>
              <a:buChar char="ü"/>
              <a:defRPr/>
            </a:pPr>
            <a:r>
              <a:rPr lang="es-ES" sz="1600" dirty="0">
                <a:solidFill>
                  <a:schemeClr val="tx1"/>
                </a:solidFill>
                <a:latin typeface="Arial" charset="0"/>
              </a:rPr>
              <a:t> Estancias de un cuatrimestre: cursar un mínimo de 24 créditos.</a:t>
            </a:r>
          </a:p>
          <a:p>
            <a:pPr marL="342900" indent="-342900" algn="just">
              <a:lnSpc>
                <a:spcPct val="150000"/>
              </a:lnSpc>
              <a:spcBef>
                <a:spcPct val="20000"/>
              </a:spcBef>
              <a:buFont typeface="Wingdings" panose="05000000000000000000" pitchFamily="2" charset="2"/>
              <a:buChar char="ü"/>
              <a:defRPr/>
            </a:pPr>
            <a:r>
              <a:rPr lang="es-ES" sz="2000" dirty="0">
                <a:solidFill>
                  <a:schemeClr val="tx1"/>
                </a:solidFill>
                <a:latin typeface="Arial" charset="0"/>
              </a:rPr>
              <a:t> Superar al menos el 50% de los créditos cursados durante la estancia.</a:t>
            </a:r>
          </a:p>
        </p:txBody>
      </p:sp>
      <p:sp>
        <p:nvSpPr>
          <p:cNvPr id="8" name="7 CuadroTexto"/>
          <p:cNvSpPr txBox="1"/>
          <p:nvPr/>
        </p:nvSpPr>
        <p:spPr>
          <a:xfrm>
            <a:off x="323850" y="1008063"/>
            <a:ext cx="7272486" cy="754694"/>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200" b="1" dirty="0">
                <a:latin typeface="+mj-lt"/>
              </a:rPr>
              <a:t>PROGRAMA ERASMUS + (ESTUDIOS)</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289649" y="6076230"/>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201863"/>
            <a:ext cx="8496300" cy="4370387"/>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lnSpc>
                <a:spcPct val="150000"/>
              </a:lnSpc>
              <a:spcBef>
                <a:spcPct val="20000"/>
              </a:spcBef>
              <a:buFont typeface="Wingdings" panose="05000000000000000000" pitchFamily="2" charset="2"/>
              <a:buChar char="ü"/>
              <a:defRPr/>
            </a:pPr>
            <a:r>
              <a:rPr lang="es-ES" sz="2000" dirty="0" smtClean="0">
                <a:latin typeface="Arial" pitchFamily="34" charset="0"/>
                <a:cs typeface="Arial" pitchFamily="34" charset="0"/>
              </a:rPr>
              <a:t>Comprobar </a:t>
            </a:r>
            <a:r>
              <a:rPr lang="es-ES" sz="2000" dirty="0">
                <a:latin typeface="Arial" pitchFamily="34" charset="0"/>
                <a:cs typeface="Arial" pitchFamily="34" charset="0"/>
              </a:rPr>
              <a:t>requisitos </a:t>
            </a:r>
            <a:r>
              <a:rPr lang="es-ES" sz="2000" b="1" dirty="0">
                <a:solidFill>
                  <a:schemeClr val="tx1"/>
                </a:solidFill>
                <a:latin typeface="Arial" pitchFamily="34" charset="0"/>
                <a:cs typeface="Arial" pitchFamily="34" charset="0"/>
              </a:rPr>
              <a:t>generales</a:t>
            </a:r>
            <a:r>
              <a:rPr lang="es-ES" sz="2000" dirty="0">
                <a:latin typeface="Arial" pitchFamily="34" charset="0"/>
                <a:cs typeface="Arial" pitchFamily="34" charset="0"/>
              </a:rPr>
              <a:t> y </a:t>
            </a:r>
            <a:r>
              <a:rPr lang="es-ES" sz="2000" b="1" dirty="0">
                <a:latin typeface="Arial" pitchFamily="34" charset="0"/>
                <a:cs typeface="Arial" pitchFamily="34" charset="0"/>
              </a:rPr>
              <a:t>específicos</a:t>
            </a:r>
            <a:r>
              <a:rPr lang="es-ES" sz="2000" dirty="0">
                <a:latin typeface="Arial" pitchFamily="34" charset="0"/>
                <a:cs typeface="Arial" pitchFamily="34" charset="0"/>
              </a:rPr>
              <a:t> en el listado de plazas de la convocatoria del curso </a:t>
            </a:r>
            <a:r>
              <a:rPr lang="es-ES" sz="2000" dirty="0" smtClean="0">
                <a:latin typeface="Arial" pitchFamily="34" charset="0"/>
                <a:cs typeface="Arial" pitchFamily="34" charset="0"/>
              </a:rPr>
              <a:t>2021/2022.</a:t>
            </a:r>
            <a:endParaRPr lang="es-ES" sz="2000" dirty="0">
              <a:latin typeface="Arial" pitchFamily="34" charset="0"/>
              <a:cs typeface="Arial" pitchFamily="34" charset="0"/>
            </a:endParaRPr>
          </a:p>
          <a:p>
            <a:pPr marL="342900" indent="-342900" algn="just">
              <a:lnSpc>
                <a:spcPct val="150000"/>
              </a:lnSpc>
              <a:spcBef>
                <a:spcPct val="20000"/>
              </a:spcBef>
              <a:buFont typeface="Wingdings" panose="05000000000000000000" pitchFamily="2" charset="2"/>
              <a:buChar char="ü"/>
              <a:defRPr/>
            </a:pPr>
            <a:r>
              <a:rPr lang="es-ES" sz="2000" b="1" dirty="0" smtClean="0">
                <a:solidFill>
                  <a:srgbClr val="002060"/>
                </a:solidFill>
                <a:latin typeface="Arial" pitchFamily="34" charset="0"/>
                <a:cs typeface="Arial" pitchFamily="34" charset="0"/>
              </a:rPr>
              <a:t>Acreditar </a:t>
            </a:r>
            <a:r>
              <a:rPr lang="es-ES" sz="2000" b="1" dirty="0">
                <a:solidFill>
                  <a:srgbClr val="002060"/>
                </a:solidFill>
                <a:latin typeface="Arial" pitchFamily="34" charset="0"/>
                <a:cs typeface="Arial" pitchFamily="34" charset="0"/>
              </a:rPr>
              <a:t>los conocimientos lingüísticos</a:t>
            </a:r>
            <a:r>
              <a:rPr lang="es-ES" sz="2000" dirty="0">
                <a:latin typeface="Arial" pitchFamily="34" charset="0"/>
                <a:cs typeface="Arial" pitchFamily="34" charset="0"/>
              </a:rPr>
              <a:t>.</a:t>
            </a:r>
          </a:p>
          <a:p>
            <a:pPr marL="342900" indent="-342900" algn="just">
              <a:lnSpc>
                <a:spcPct val="150000"/>
              </a:lnSpc>
              <a:spcBef>
                <a:spcPct val="20000"/>
              </a:spcBef>
              <a:buFont typeface="Wingdings" panose="05000000000000000000" pitchFamily="2" charset="2"/>
              <a:buChar char="ü"/>
              <a:defRPr/>
            </a:pPr>
            <a:r>
              <a:rPr lang="es-ES" sz="2000" dirty="0">
                <a:latin typeface="Arial" pitchFamily="34" charset="0"/>
                <a:cs typeface="Arial" pitchFamily="34" charset="0"/>
              </a:rPr>
              <a:t>Los requisitos lingüísticos mínimos para optar a una de las plazas ERASMUS será nivel </a:t>
            </a:r>
            <a:r>
              <a:rPr lang="es-ES" sz="2000" b="1" dirty="0">
                <a:solidFill>
                  <a:srgbClr val="0070C0"/>
                </a:solidFill>
                <a:latin typeface="Arial" pitchFamily="34" charset="0"/>
                <a:cs typeface="Arial" pitchFamily="34" charset="0"/>
              </a:rPr>
              <a:t>B1 de inglés</a:t>
            </a:r>
            <a:r>
              <a:rPr lang="es-ES" sz="2000" dirty="0">
                <a:latin typeface="Arial" pitchFamily="34" charset="0"/>
                <a:cs typeface="Arial" pitchFamily="34" charset="0"/>
              </a:rPr>
              <a:t>. Para algunos de los destinos participantes en este programa, existen requisitos de competencia lingüística establecidos por las universidades de acogida. Aquellas universidades donde exista un requisito lingüístico superior se mencionará en la convocatoria de plazas ERASMUS </a:t>
            </a:r>
            <a:r>
              <a:rPr lang="es-ES" sz="2000" dirty="0" smtClean="0">
                <a:latin typeface="Arial" pitchFamily="34" charset="0"/>
                <a:cs typeface="Arial" pitchFamily="34" charset="0"/>
              </a:rPr>
              <a:t>2021/2022.</a:t>
            </a:r>
            <a:endParaRPr lang="es-ES" sz="2000" dirty="0">
              <a:latin typeface="Arial" pitchFamily="34" charset="0"/>
              <a:cs typeface="Arial" pitchFamily="34" charset="0"/>
            </a:endParaRPr>
          </a:p>
        </p:txBody>
      </p:sp>
      <p:sp>
        <p:nvSpPr>
          <p:cNvPr id="8" name="7 CuadroTexto"/>
          <p:cNvSpPr txBox="1"/>
          <p:nvPr/>
        </p:nvSpPr>
        <p:spPr>
          <a:xfrm>
            <a:off x="323850" y="1008063"/>
            <a:ext cx="7272486" cy="754694"/>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200" b="1" dirty="0">
                <a:latin typeface="+mj-lt"/>
              </a:rPr>
              <a:t>PROGRAMA ERASMUS + (ESTUDIOS)</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093913"/>
            <a:ext cx="8496300" cy="4432300"/>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lnSpc>
                <a:spcPct val="150000"/>
              </a:lnSpc>
              <a:spcBef>
                <a:spcPct val="20000"/>
              </a:spcBef>
              <a:buClr>
                <a:srgbClr val="002060"/>
              </a:buClr>
              <a:buFont typeface="Wingdings" panose="05000000000000000000" pitchFamily="2" charset="2"/>
              <a:buChar char="ü"/>
              <a:defRPr/>
            </a:pPr>
            <a:r>
              <a:rPr lang="es-ES" sz="2000" b="1" dirty="0" smtClean="0">
                <a:solidFill>
                  <a:schemeClr val="tx1"/>
                </a:solidFill>
                <a:latin typeface="Arial" pitchFamily="34" charset="0"/>
                <a:cs typeface="Arial" pitchFamily="34" charset="0"/>
              </a:rPr>
              <a:t>Destinos</a:t>
            </a:r>
            <a:r>
              <a:rPr lang="es-ES" sz="2000" dirty="0">
                <a:solidFill>
                  <a:schemeClr val="tx1"/>
                </a:solidFill>
                <a:latin typeface="Arial" pitchFamily="34" charset="0"/>
                <a:cs typeface="Arial" pitchFamily="34" charset="0"/>
              </a:rPr>
              <a:t>: Empresas y Universidades e Instituciones de Enseñanza Superior de los 27 países de la UE + Islandia, </a:t>
            </a:r>
            <a:r>
              <a:rPr lang="es-ES" sz="2000" dirty="0" smtClean="0">
                <a:solidFill>
                  <a:schemeClr val="tx1"/>
                </a:solidFill>
                <a:latin typeface="Arial" pitchFamily="34" charset="0"/>
                <a:cs typeface="Arial" pitchFamily="34" charset="0"/>
              </a:rPr>
              <a:t>Liechtenstein</a:t>
            </a:r>
            <a:r>
              <a:rPr lang="es-ES" sz="2000" dirty="0">
                <a:solidFill>
                  <a:schemeClr val="tx1"/>
                </a:solidFill>
                <a:latin typeface="Arial" pitchFamily="34" charset="0"/>
                <a:cs typeface="Arial" pitchFamily="34" charset="0"/>
              </a:rPr>
              <a:t>, Noruega, </a:t>
            </a:r>
            <a:r>
              <a:rPr lang="es-ES" sz="2000" dirty="0" smtClean="0">
                <a:solidFill>
                  <a:schemeClr val="tx1"/>
                </a:solidFill>
                <a:latin typeface="Arial" pitchFamily="34" charset="0"/>
                <a:cs typeface="Arial" pitchFamily="34" charset="0"/>
              </a:rPr>
              <a:t>Turquía, Serbia y República de Macedonia del Norte.</a:t>
            </a:r>
            <a:endParaRPr lang="es-ES" sz="2000" dirty="0">
              <a:solidFill>
                <a:schemeClr val="tx1"/>
              </a:solidFill>
              <a:latin typeface="Arial" pitchFamily="34" charset="0"/>
              <a:cs typeface="Arial" pitchFamily="34" charset="0"/>
            </a:endParaRP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El </a:t>
            </a:r>
            <a:r>
              <a:rPr lang="es-ES" sz="2000" dirty="0">
                <a:solidFill>
                  <a:schemeClr val="tx1"/>
                </a:solidFill>
                <a:latin typeface="Arial" pitchFamily="34" charset="0"/>
                <a:cs typeface="Arial" pitchFamily="34" charset="0"/>
              </a:rPr>
              <a:t>estudiante deberá buscar por su cuenta la empresa o universidad donde quiera realizar las prácticas.</a:t>
            </a: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El </a:t>
            </a:r>
            <a:r>
              <a:rPr lang="es-ES" sz="2000" dirty="0">
                <a:solidFill>
                  <a:schemeClr val="tx1"/>
                </a:solidFill>
                <a:latin typeface="Arial" pitchFamily="34" charset="0"/>
                <a:cs typeface="Arial" pitchFamily="34" charset="0"/>
              </a:rPr>
              <a:t>estudiante deberá tener un Acuerdo de Formación o </a:t>
            </a:r>
            <a:r>
              <a:rPr lang="es-ES" sz="2000" b="1" dirty="0">
                <a:solidFill>
                  <a:schemeClr val="tx1"/>
                </a:solidFill>
                <a:latin typeface="Arial" pitchFamily="34" charset="0"/>
                <a:cs typeface="Arial" pitchFamily="34" charset="0"/>
              </a:rPr>
              <a:t>TRAINING AGREEMENT</a:t>
            </a:r>
            <a:r>
              <a:rPr lang="es-ES" sz="2000" dirty="0">
                <a:solidFill>
                  <a:schemeClr val="tx1"/>
                </a:solidFill>
                <a:latin typeface="Arial" pitchFamily="34" charset="0"/>
                <a:cs typeface="Arial" pitchFamily="34" charset="0"/>
              </a:rPr>
              <a:t> en relación con el período de prácticas firmado por la UMH, la empresa/organización de acogida y el estudiante</a:t>
            </a: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latin typeface="Arial" pitchFamily="34" charset="0"/>
                <a:cs typeface="Arial" pitchFamily="34" charset="0"/>
              </a:rPr>
              <a:t>Estancia </a:t>
            </a:r>
            <a:r>
              <a:rPr lang="es-ES" sz="2000" dirty="0">
                <a:latin typeface="Arial" pitchFamily="34" charset="0"/>
                <a:cs typeface="Arial" pitchFamily="34" charset="0"/>
              </a:rPr>
              <a:t>mínima: </a:t>
            </a:r>
            <a:r>
              <a:rPr lang="es-ES" sz="2000" u="sng" dirty="0">
                <a:latin typeface="Arial" pitchFamily="34" charset="0"/>
                <a:cs typeface="Arial" pitchFamily="34" charset="0"/>
              </a:rPr>
              <a:t>2 meses</a:t>
            </a:r>
          </a:p>
        </p:txBody>
      </p:sp>
      <p:sp>
        <p:nvSpPr>
          <p:cNvPr id="8" name="7 CuadroTexto"/>
          <p:cNvSpPr txBox="1"/>
          <p:nvPr/>
        </p:nvSpPr>
        <p:spPr>
          <a:xfrm>
            <a:off x="323850" y="1008063"/>
            <a:ext cx="7344494" cy="754694"/>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200" b="1" dirty="0">
                <a:latin typeface="+mj-lt"/>
              </a:rPr>
              <a:t>PROGRAMA ERASMUS + (PRÁCTICAS)</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320877" y="5878141"/>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103438"/>
            <a:ext cx="8496300" cy="2000250"/>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lnSpc>
                <a:spcPct val="150000"/>
              </a:lnSpc>
              <a:spcBef>
                <a:spcPct val="20000"/>
              </a:spcBef>
              <a:buClr>
                <a:srgbClr val="002060"/>
              </a:buClr>
              <a:buFont typeface="Wingdings" panose="05000000000000000000" pitchFamily="2" charset="2"/>
              <a:buChar char="ü"/>
              <a:defRPr/>
            </a:pPr>
            <a:r>
              <a:rPr lang="es-ES" sz="2000" b="1" dirty="0" smtClean="0">
                <a:solidFill>
                  <a:srgbClr val="002060"/>
                </a:solidFill>
                <a:latin typeface="Arial" pitchFamily="34" charset="0"/>
                <a:cs typeface="Arial" pitchFamily="34" charset="0"/>
              </a:rPr>
              <a:t>Acreditar </a:t>
            </a:r>
            <a:r>
              <a:rPr lang="es-ES" sz="2000" b="1" dirty="0">
                <a:solidFill>
                  <a:srgbClr val="002060"/>
                </a:solidFill>
                <a:latin typeface="Arial" pitchFamily="34" charset="0"/>
                <a:cs typeface="Arial" pitchFamily="34" charset="0"/>
              </a:rPr>
              <a:t>los conocimientos lingüísticos</a:t>
            </a:r>
            <a:r>
              <a:rPr lang="es-ES" sz="2000" dirty="0">
                <a:latin typeface="Arial" pitchFamily="34" charset="0"/>
                <a:cs typeface="Arial" pitchFamily="34" charset="0"/>
              </a:rPr>
              <a:t>.</a:t>
            </a:r>
          </a:p>
          <a:p>
            <a:pPr marL="342900" indent="-342900" algn="just">
              <a:lnSpc>
                <a:spcPct val="150000"/>
              </a:lnSpc>
              <a:spcBef>
                <a:spcPct val="20000"/>
              </a:spcBef>
              <a:buClr>
                <a:srgbClr val="002060"/>
              </a:buClr>
              <a:buFont typeface="Wingdings" panose="05000000000000000000" pitchFamily="2" charset="2"/>
              <a:buChar char="ü"/>
              <a:defRPr/>
            </a:pPr>
            <a:r>
              <a:rPr lang="es-ES" sz="2000" dirty="0" smtClean="0">
                <a:latin typeface="Arial" pitchFamily="34" charset="0"/>
                <a:cs typeface="Arial" pitchFamily="34" charset="0"/>
              </a:rPr>
              <a:t>La </a:t>
            </a:r>
            <a:r>
              <a:rPr lang="es-ES" sz="2000" dirty="0">
                <a:latin typeface="Arial" pitchFamily="34" charset="0"/>
                <a:cs typeface="Arial" pitchFamily="34" charset="0"/>
              </a:rPr>
              <a:t>movilidad ERASMUS PRÁCTICAS es compatible con ERASMUS ESTUDIOS en un mismo curso académico, pero NO SIMULTÁNEAS. Deberás finalizar una estancia para iniciar otra. </a:t>
            </a:r>
          </a:p>
        </p:txBody>
      </p:sp>
      <p:sp>
        <p:nvSpPr>
          <p:cNvPr id="8" name="7 CuadroTexto"/>
          <p:cNvSpPr txBox="1"/>
          <p:nvPr/>
        </p:nvSpPr>
        <p:spPr>
          <a:xfrm>
            <a:off x="323850" y="1008063"/>
            <a:ext cx="7272486" cy="754694"/>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200" b="1" dirty="0">
                <a:latin typeface="+mj-lt"/>
              </a:rPr>
              <a:t>PROGRAMA ERASMUS + (PRÁCTICAS)</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139952" y="58772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060575"/>
            <a:ext cx="8496300" cy="3677930"/>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lnSpc>
                <a:spcPct val="150000"/>
              </a:lnSpc>
              <a:spcBef>
                <a:spcPts val="600"/>
              </a:spcBef>
              <a:spcAft>
                <a:spcPts val="1200"/>
              </a:spcAft>
              <a:buFont typeface="Wingdings" panose="05000000000000000000" pitchFamily="2" charset="2"/>
              <a:buChar char="ü"/>
              <a:defRPr/>
            </a:pPr>
            <a:r>
              <a:rPr lang="es-ES" sz="2800" b="1" dirty="0">
                <a:solidFill>
                  <a:schemeClr val="tx1"/>
                </a:solidFill>
                <a:latin typeface="Arial" pitchFamily="34" charset="0"/>
                <a:cs typeface="Arial" pitchFamily="34" charset="0"/>
              </a:rPr>
              <a:t> </a:t>
            </a:r>
            <a:r>
              <a:rPr lang="es-ES" sz="2800" b="1" dirty="0">
                <a:solidFill>
                  <a:schemeClr val="accent6">
                    <a:lumMod val="75000"/>
                  </a:schemeClr>
                </a:solidFill>
                <a:latin typeface="Arial" pitchFamily="34" charset="0"/>
                <a:cs typeface="Arial" pitchFamily="34" charset="0"/>
              </a:rPr>
              <a:t>Financiación</a:t>
            </a:r>
            <a:r>
              <a:rPr lang="es-ES" sz="2800" dirty="0">
                <a:latin typeface="Arial" pitchFamily="34" charset="0"/>
                <a:cs typeface="Arial" pitchFamily="34" charset="0"/>
              </a:rPr>
              <a:t>: según convocatoria de </a:t>
            </a:r>
            <a:r>
              <a:rPr lang="es-ES" sz="2800" b="1" dirty="0">
                <a:latin typeface="Arial" pitchFamily="34" charset="0"/>
                <a:cs typeface="Arial" pitchFamily="34" charset="0"/>
              </a:rPr>
              <a:t>ayudas a la movilidad ERASMUS.</a:t>
            </a:r>
          </a:p>
          <a:p>
            <a:pPr marL="800100" lvl="1" indent="-342900" algn="just">
              <a:spcBef>
                <a:spcPts val="600"/>
              </a:spcBef>
              <a:spcAft>
                <a:spcPts val="1200"/>
              </a:spcAft>
              <a:buFont typeface="Wingdings" panose="05000000000000000000" pitchFamily="2" charset="2"/>
              <a:buChar char="ü"/>
              <a:defRPr/>
            </a:pPr>
            <a:r>
              <a:rPr lang="es-ES" sz="2400" dirty="0">
                <a:latin typeface="Arial" pitchFamily="34" charset="0"/>
                <a:cs typeface="Arial" pitchFamily="34" charset="0"/>
              </a:rPr>
              <a:t>La Comisión Europea a través del </a:t>
            </a:r>
            <a:r>
              <a:rPr lang="es-ES" sz="2400" dirty="0" smtClean="0">
                <a:latin typeface="Arial" pitchFamily="34" charset="0"/>
                <a:cs typeface="Arial" pitchFamily="34" charset="0"/>
              </a:rPr>
              <a:t>SEPIE</a:t>
            </a:r>
            <a:r>
              <a:rPr lang="es-ES" sz="2400" dirty="0">
                <a:latin typeface="Arial" pitchFamily="34" charset="0"/>
                <a:cs typeface="Arial" pitchFamily="34" charset="0"/>
              </a:rPr>
              <a:t> (Servicio Español para la internacionalización de la </a:t>
            </a:r>
            <a:r>
              <a:rPr lang="es-ES" sz="2400" dirty="0" smtClean="0">
                <a:latin typeface="Arial" pitchFamily="34" charset="0"/>
                <a:cs typeface="Arial" pitchFamily="34" charset="0"/>
              </a:rPr>
              <a:t>Educación). </a:t>
            </a:r>
            <a:endParaRPr lang="es-ES" sz="2400" dirty="0">
              <a:latin typeface="Arial" pitchFamily="34" charset="0"/>
              <a:cs typeface="Arial" pitchFamily="34" charset="0"/>
            </a:endParaRPr>
          </a:p>
          <a:p>
            <a:pPr marL="1257300" lvl="2" indent="-342900" algn="just">
              <a:spcBef>
                <a:spcPts val="600"/>
              </a:spcBef>
              <a:spcAft>
                <a:spcPts val="1200"/>
              </a:spcAft>
              <a:buFont typeface="Wingdings" panose="05000000000000000000" pitchFamily="2" charset="2"/>
              <a:buChar char="ü"/>
              <a:defRPr/>
            </a:pPr>
            <a:r>
              <a:rPr lang="es-ES" sz="2000" b="1" dirty="0">
                <a:solidFill>
                  <a:srgbClr val="002060"/>
                </a:solidFill>
                <a:latin typeface="Arial" pitchFamily="34" charset="0"/>
                <a:cs typeface="Arial" pitchFamily="34" charset="0"/>
              </a:rPr>
              <a:t> Estudios </a:t>
            </a:r>
            <a:r>
              <a:rPr lang="es-ES" sz="1600" b="1" dirty="0">
                <a:solidFill>
                  <a:srgbClr val="002060"/>
                </a:solidFill>
                <a:latin typeface="Arial" pitchFamily="34" charset="0"/>
                <a:cs typeface="Arial" pitchFamily="34" charset="0"/>
              </a:rPr>
              <a:t>ESTANCIA </a:t>
            </a:r>
            <a:r>
              <a:rPr lang="es-ES" sz="1600" b="1" dirty="0" smtClean="0">
                <a:solidFill>
                  <a:srgbClr val="002060"/>
                </a:solidFill>
                <a:latin typeface="Arial" pitchFamily="34" charset="0"/>
                <a:cs typeface="Arial" pitchFamily="34" charset="0"/>
              </a:rPr>
              <a:t>FINANCIABLE </a:t>
            </a:r>
            <a:r>
              <a:rPr lang="es-ES" sz="2800" b="1" dirty="0">
                <a:solidFill>
                  <a:srgbClr val="002060"/>
                </a:solidFill>
                <a:latin typeface="Arial" pitchFamily="34" charset="0"/>
                <a:cs typeface="Arial" pitchFamily="34" charset="0"/>
              </a:rPr>
              <a:t>9</a:t>
            </a:r>
            <a:r>
              <a:rPr lang="es-ES" sz="2800" b="1" dirty="0" smtClean="0">
                <a:solidFill>
                  <a:srgbClr val="002060"/>
                </a:solidFill>
                <a:latin typeface="Arial" pitchFamily="34" charset="0"/>
                <a:cs typeface="Arial" pitchFamily="34" charset="0"/>
              </a:rPr>
              <a:t> MESES </a:t>
            </a:r>
          </a:p>
          <a:p>
            <a:pPr marL="1257300" lvl="2" indent="-342900" algn="just">
              <a:spcBef>
                <a:spcPts val="600"/>
              </a:spcBef>
              <a:spcAft>
                <a:spcPts val="1200"/>
              </a:spcAft>
              <a:buFont typeface="Wingdings" panose="05000000000000000000" pitchFamily="2" charset="2"/>
              <a:buChar char="ü"/>
              <a:defRPr/>
            </a:pPr>
            <a:r>
              <a:rPr lang="es-ES" sz="2000" b="1" dirty="0" smtClean="0">
                <a:solidFill>
                  <a:srgbClr val="002060"/>
                </a:solidFill>
                <a:latin typeface="Arial" pitchFamily="34" charset="0"/>
                <a:cs typeface="Arial" pitchFamily="34" charset="0"/>
              </a:rPr>
              <a:t>Prácticas </a:t>
            </a:r>
            <a:r>
              <a:rPr lang="es-ES" sz="1600" b="1" dirty="0">
                <a:solidFill>
                  <a:srgbClr val="002060"/>
                </a:solidFill>
                <a:latin typeface="Arial" pitchFamily="34" charset="0"/>
                <a:cs typeface="Arial" pitchFamily="34" charset="0"/>
              </a:rPr>
              <a:t>ESTANCIA </a:t>
            </a:r>
            <a:r>
              <a:rPr lang="es-ES" sz="1600" b="1" dirty="0" smtClean="0">
                <a:solidFill>
                  <a:srgbClr val="002060"/>
                </a:solidFill>
                <a:latin typeface="Arial" pitchFamily="34" charset="0"/>
                <a:cs typeface="Arial" pitchFamily="34" charset="0"/>
              </a:rPr>
              <a:t>FINANCIABLE </a:t>
            </a:r>
            <a:r>
              <a:rPr lang="es-ES" sz="2800" b="1" dirty="0">
                <a:solidFill>
                  <a:srgbClr val="002060"/>
                </a:solidFill>
                <a:latin typeface="Arial" pitchFamily="34" charset="0"/>
                <a:cs typeface="Arial" pitchFamily="34" charset="0"/>
              </a:rPr>
              <a:t>3 </a:t>
            </a:r>
            <a:r>
              <a:rPr lang="es-ES" sz="2800" b="1" dirty="0" smtClean="0">
                <a:solidFill>
                  <a:srgbClr val="002060"/>
                </a:solidFill>
                <a:latin typeface="Arial" pitchFamily="34" charset="0"/>
                <a:cs typeface="Arial" pitchFamily="34" charset="0"/>
              </a:rPr>
              <a:t>MESES</a:t>
            </a:r>
            <a:endParaRPr lang="es-ES" sz="1600" b="1" dirty="0">
              <a:solidFill>
                <a:srgbClr val="002060"/>
              </a:solidFill>
              <a:latin typeface="Arial" pitchFamily="34" charset="0"/>
              <a:cs typeface="Arial" pitchFamily="34" charset="0"/>
            </a:endParaRPr>
          </a:p>
        </p:txBody>
      </p:sp>
      <p:sp>
        <p:nvSpPr>
          <p:cNvPr id="8" name="7 CuadroTexto"/>
          <p:cNvSpPr txBox="1"/>
          <p:nvPr/>
        </p:nvSpPr>
        <p:spPr>
          <a:xfrm>
            <a:off x="323850" y="1008063"/>
            <a:ext cx="7272486" cy="837473"/>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139952" y="58772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idx="4294967295"/>
          </p:nvPr>
        </p:nvSpPr>
        <p:spPr>
          <a:xfrm>
            <a:off x="1619672" y="1916113"/>
            <a:ext cx="6120680" cy="576262"/>
          </a:xfrm>
        </p:spPr>
        <p:txBody>
          <a:bodyPr/>
          <a:lstStyle/>
          <a:p>
            <a:pPr algn="ctr" eaLnBrk="1" hangingPunct="1"/>
            <a:r>
              <a:rPr lang="es-ES" altLang="es-ES" sz="2800" dirty="0" smtClean="0"/>
              <a:t>Sistema de financiación SEPIE</a:t>
            </a:r>
          </a:p>
        </p:txBody>
      </p:sp>
      <p:graphicFrame>
        <p:nvGraphicFramePr>
          <p:cNvPr id="5" name="4 Tabla"/>
          <p:cNvGraphicFramePr>
            <a:graphicFrameLocks noGrp="1"/>
          </p:cNvGraphicFramePr>
          <p:nvPr>
            <p:extLst>
              <p:ext uri="{D42A27DB-BD31-4B8C-83A1-F6EECF244321}">
                <p14:modId xmlns:p14="http://schemas.microsoft.com/office/powerpoint/2010/main" val="708214629"/>
              </p:ext>
            </p:extLst>
          </p:nvPr>
        </p:nvGraphicFramePr>
        <p:xfrm>
          <a:off x="468313" y="2543175"/>
          <a:ext cx="8207376" cy="3863975"/>
        </p:xfrm>
        <a:graphic>
          <a:graphicData uri="http://schemas.openxmlformats.org/drawingml/2006/table">
            <a:tbl>
              <a:tblPr firstRow="1" bandRow="1">
                <a:tableStyleId>{5C22544A-7EE6-4342-B048-85BDC9FD1C3A}</a:tableStyleId>
              </a:tblPr>
              <a:tblGrid>
                <a:gridCol w="2735792">
                  <a:extLst>
                    <a:ext uri="{9D8B030D-6E8A-4147-A177-3AD203B41FA5}">
                      <a16:colId xmlns:a16="http://schemas.microsoft.com/office/drawing/2014/main" val="20000"/>
                    </a:ext>
                  </a:extLst>
                </a:gridCol>
                <a:gridCol w="2735792">
                  <a:extLst>
                    <a:ext uri="{9D8B030D-6E8A-4147-A177-3AD203B41FA5}">
                      <a16:colId xmlns:a16="http://schemas.microsoft.com/office/drawing/2014/main" val="20001"/>
                    </a:ext>
                  </a:extLst>
                </a:gridCol>
                <a:gridCol w="2735792">
                  <a:extLst>
                    <a:ext uri="{9D8B030D-6E8A-4147-A177-3AD203B41FA5}">
                      <a16:colId xmlns:a16="http://schemas.microsoft.com/office/drawing/2014/main" val="20002"/>
                    </a:ext>
                  </a:extLst>
                </a:gridCol>
              </a:tblGrid>
              <a:tr h="1029489">
                <a:tc>
                  <a:txBody>
                    <a:bodyPr/>
                    <a:lstStyle/>
                    <a:p>
                      <a:pPr algn="ctr"/>
                      <a:r>
                        <a:rPr lang="es-ES" sz="1800" dirty="0" smtClean="0">
                          <a:latin typeface="+mj-lt"/>
                        </a:rPr>
                        <a:t>Grupo</a:t>
                      </a:r>
                      <a:r>
                        <a:rPr lang="es-ES" sz="1800" baseline="0" dirty="0" smtClean="0">
                          <a:latin typeface="+mj-lt"/>
                        </a:rPr>
                        <a:t> 1</a:t>
                      </a:r>
                      <a:endParaRPr lang="es-ES" sz="1800" b="0" i="0" u="none" strike="noStrike" kern="1200" baseline="0" dirty="0" smtClean="0">
                        <a:solidFill>
                          <a:schemeClr val="lt1"/>
                        </a:solidFill>
                        <a:latin typeface="+mj-lt"/>
                        <a:ea typeface="+mn-ea"/>
                        <a:cs typeface="+mn-cs"/>
                      </a:endParaRPr>
                    </a:p>
                    <a:p>
                      <a:pPr algn="ctr"/>
                      <a:r>
                        <a:rPr lang="es-ES" sz="1800" b="0" i="0" u="none" strike="noStrike" kern="1200" baseline="0" dirty="0" smtClean="0">
                          <a:solidFill>
                            <a:schemeClr val="lt1"/>
                          </a:solidFill>
                          <a:latin typeface="+mj-lt"/>
                          <a:ea typeface="+mn-ea"/>
                          <a:cs typeface="+mn-cs"/>
                        </a:rPr>
                        <a:t>Países del programa con nivel de vida superior </a:t>
                      </a:r>
                      <a:endParaRPr lang="es-ES" sz="1800" dirty="0">
                        <a:latin typeface="+mj-lt"/>
                      </a:endParaRPr>
                    </a:p>
                  </a:txBody>
                  <a:tcPr marL="91423" marR="91423" marT="45711" marB="45711">
                    <a:solidFill>
                      <a:srgbClr val="C00000"/>
                    </a:solidFill>
                  </a:tcPr>
                </a:tc>
                <a:tc>
                  <a:txBody>
                    <a:bodyPr/>
                    <a:lstStyle/>
                    <a:p>
                      <a:pPr algn="ctr"/>
                      <a:r>
                        <a:rPr lang="es-ES" sz="1800" dirty="0" smtClean="0">
                          <a:latin typeface="+mj-lt"/>
                        </a:rPr>
                        <a:t>Grupo 2</a:t>
                      </a:r>
                      <a:endParaRPr lang="es-ES" sz="1800" b="0" i="0" u="none" strike="noStrike" kern="1200" baseline="0" dirty="0" smtClean="0">
                        <a:solidFill>
                          <a:schemeClr val="lt1"/>
                        </a:solidFill>
                        <a:latin typeface="+mj-lt"/>
                        <a:ea typeface="+mn-ea"/>
                        <a:cs typeface="+mn-cs"/>
                      </a:endParaRPr>
                    </a:p>
                    <a:p>
                      <a:pPr algn="ctr"/>
                      <a:r>
                        <a:rPr lang="es-ES" sz="1800" b="0" i="0" u="none" strike="noStrike" kern="1200" baseline="0" dirty="0" smtClean="0">
                          <a:solidFill>
                            <a:schemeClr val="lt1"/>
                          </a:solidFill>
                          <a:latin typeface="+mj-lt"/>
                          <a:ea typeface="+mn-ea"/>
                          <a:cs typeface="+mn-cs"/>
                        </a:rPr>
                        <a:t>Países del programa con nivel de vida medio </a:t>
                      </a:r>
                      <a:endParaRPr lang="es-ES" sz="1800" dirty="0">
                        <a:latin typeface="+mj-lt"/>
                      </a:endParaRPr>
                    </a:p>
                  </a:txBody>
                  <a:tcPr marL="91423" marR="91423" marT="45711" marB="45711">
                    <a:solidFill>
                      <a:srgbClr val="0070C0"/>
                    </a:solidFill>
                  </a:tcPr>
                </a:tc>
                <a:tc>
                  <a:txBody>
                    <a:bodyPr/>
                    <a:lstStyle/>
                    <a:p>
                      <a:pPr algn="ctr"/>
                      <a:r>
                        <a:rPr lang="es-ES" sz="1800" dirty="0" smtClean="0">
                          <a:latin typeface="+mj-lt"/>
                        </a:rPr>
                        <a:t>Grupo 3</a:t>
                      </a:r>
                      <a:endParaRPr lang="es-ES" sz="1800" b="0" i="0" u="none" strike="noStrike" kern="1200" baseline="0" dirty="0" smtClean="0">
                        <a:solidFill>
                          <a:schemeClr val="lt1"/>
                        </a:solidFill>
                        <a:latin typeface="+mj-lt"/>
                        <a:ea typeface="+mn-ea"/>
                        <a:cs typeface="+mn-cs"/>
                      </a:endParaRPr>
                    </a:p>
                    <a:p>
                      <a:pPr algn="ctr"/>
                      <a:r>
                        <a:rPr lang="es-ES" sz="1800" b="0" i="0" u="none" strike="noStrike" kern="1200" baseline="0" dirty="0" smtClean="0">
                          <a:solidFill>
                            <a:schemeClr val="lt1"/>
                          </a:solidFill>
                          <a:latin typeface="+mj-lt"/>
                          <a:ea typeface="+mn-ea"/>
                          <a:cs typeface="+mn-cs"/>
                        </a:rPr>
                        <a:t>Países del programa con nivel de vida inferior </a:t>
                      </a:r>
                      <a:endParaRPr lang="es-ES" sz="1800" dirty="0">
                        <a:latin typeface="+mj-lt"/>
                      </a:endParaRPr>
                    </a:p>
                  </a:txBody>
                  <a:tcPr marL="91423" marR="91423" marT="45711" marB="45711">
                    <a:solidFill>
                      <a:srgbClr val="009900"/>
                    </a:solidFill>
                  </a:tcPr>
                </a:tc>
                <a:extLst>
                  <a:ext uri="{0D108BD9-81ED-4DB2-BD59-A6C34878D82A}">
                    <a16:rowId xmlns:a16="http://schemas.microsoft.com/office/drawing/2014/main" val="10000"/>
                  </a:ext>
                </a:extLst>
              </a:tr>
              <a:tr h="2834486">
                <a:tc>
                  <a:txBody>
                    <a:bodyPr/>
                    <a:lstStyle/>
                    <a:p>
                      <a:pPr algn="l"/>
                      <a:endParaRPr lang="es-ES" sz="1800" b="0" i="0" u="none" strike="noStrike" kern="1200" baseline="0" dirty="0" smtClean="0">
                        <a:solidFill>
                          <a:schemeClr val="dk1"/>
                        </a:solidFill>
                        <a:latin typeface="+mj-lt"/>
                        <a:ea typeface="+mn-ea"/>
                        <a:cs typeface="+mn-cs"/>
                      </a:endParaRPr>
                    </a:p>
                    <a:p>
                      <a:pPr algn="l"/>
                      <a:r>
                        <a:rPr lang="es-ES_tradnl" sz="1800" b="0" i="0" u="none" strike="noStrike" kern="1200" baseline="0" dirty="0" smtClean="0">
                          <a:solidFill>
                            <a:schemeClr val="dk1"/>
                          </a:solidFill>
                          <a:latin typeface="+mj-lt"/>
                          <a:ea typeface="+mn-ea"/>
                          <a:cs typeface="+mn-cs"/>
                        </a:rPr>
                        <a:t>Dinamarca, Finlandia, Irlanda, Islandia, Liechtenstein, Luxemburgo, Noruega, Reino Unido, Suecia </a:t>
                      </a:r>
                      <a:endParaRPr lang="es-ES" sz="1800" b="0" i="0" u="none" strike="noStrike" kern="1200" baseline="0" dirty="0" smtClean="0">
                        <a:solidFill>
                          <a:schemeClr val="dk1"/>
                        </a:solidFill>
                        <a:latin typeface="+mj-lt"/>
                        <a:ea typeface="+mn-ea"/>
                        <a:cs typeface="+mn-cs"/>
                      </a:endParaRPr>
                    </a:p>
                    <a:p>
                      <a:pPr algn="l"/>
                      <a:endParaRPr lang="es-ES" sz="1800" dirty="0">
                        <a:latin typeface="+mj-lt"/>
                      </a:endParaRPr>
                    </a:p>
                  </a:txBody>
                  <a:tcPr marL="91423" marR="91423" marT="45711" marB="45711">
                    <a:solidFill>
                      <a:srgbClr val="C00000">
                        <a:alpha val="20000"/>
                      </a:srgbClr>
                    </a:solidFill>
                  </a:tcPr>
                </a:tc>
                <a:tc>
                  <a:txBody>
                    <a:bodyPr/>
                    <a:lstStyle/>
                    <a:p>
                      <a:pPr algn="l"/>
                      <a:endParaRPr lang="es-ES" sz="1800" b="0" i="0" u="none" strike="noStrike" kern="1200" baseline="0" dirty="0" smtClean="0">
                        <a:solidFill>
                          <a:schemeClr val="dk1"/>
                        </a:solidFill>
                        <a:latin typeface="+mj-lt"/>
                        <a:ea typeface="+mn-ea"/>
                        <a:cs typeface="+mn-cs"/>
                      </a:endParaRPr>
                    </a:p>
                    <a:p>
                      <a:pPr algn="l"/>
                      <a:r>
                        <a:rPr lang="es-ES_tradnl" sz="1800" b="0" i="0" u="none" strike="noStrike" kern="1200" baseline="0" dirty="0" smtClean="0">
                          <a:solidFill>
                            <a:schemeClr val="dk1"/>
                          </a:solidFill>
                          <a:latin typeface="+mj-lt"/>
                          <a:ea typeface="+mn-ea"/>
                          <a:cs typeface="+mn-cs"/>
                        </a:rPr>
                        <a:t>Alemania, Austria, Bélgica, Chipre, España, Francia, Grecia, Italia, Malta, Países Bajos, Portugal </a:t>
                      </a:r>
                      <a:r>
                        <a:rPr lang="es-ES" sz="1800" b="0" i="0" u="none" strike="noStrike" kern="1200" baseline="0" dirty="0" smtClean="0">
                          <a:solidFill>
                            <a:schemeClr val="dk1"/>
                          </a:solidFill>
                          <a:latin typeface="+mj-lt"/>
                          <a:ea typeface="+mn-ea"/>
                          <a:cs typeface="+mn-cs"/>
                        </a:rPr>
                        <a:t>	</a:t>
                      </a:r>
                    </a:p>
                    <a:p>
                      <a:pPr algn="l"/>
                      <a:endParaRPr lang="es-ES" sz="1800" dirty="0">
                        <a:latin typeface="+mj-lt"/>
                      </a:endParaRPr>
                    </a:p>
                  </a:txBody>
                  <a:tcPr marL="91423" marR="91423" marT="45711" marB="45711">
                    <a:solidFill>
                      <a:srgbClr val="0070C0">
                        <a:alpha val="20000"/>
                      </a:srgbClr>
                    </a:solidFill>
                  </a:tcPr>
                </a:tc>
                <a:tc>
                  <a:txBody>
                    <a:bodyPr/>
                    <a:lstStyle/>
                    <a:p>
                      <a:pPr algn="l"/>
                      <a:endParaRPr lang="es-ES" sz="1800" b="0" i="0" u="none" strike="noStrike" kern="1200" baseline="0" dirty="0" smtClean="0">
                        <a:solidFill>
                          <a:schemeClr val="dk1"/>
                        </a:solidFill>
                        <a:latin typeface="+mj-lt"/>
                        <a:ea typeface="+mn-ea"/>
                        <a:cs typeface="+mn-cs"/>
                      </a:endParaRPr>
                    </a:p>
                    <a:p>
                      <a:pPr algn="l"/>
                      <a:r>
                        <a:rPr lang="es-ES_tradnl" sz="1800" b="0" i="0" u="none" strike="noStrike" kern="1200" baseline="0" dirty="0" smtClean="0">
                          <a:solidFill>
                            <a:schemeClr val="dk1"/>
                          </a:solidFill>
                          <a:latin typeface="+mj-lt"/>
                          <a:ea typeface="+mn-ea"/>
                          <a:cs typeface="+mn-cs"/>
                        </a:rPr>
                        <a:t>República de Macedonia del Norte, Bulgaria, Croacia, Eslovaquia, Eslovenia, Estonia, Hungría, Letonia, Lituania, Polonia, República Checa, Rumanía, Serbia, Turquía</a:t>
                      </a:r>
                      <a:endParaRPr lang="es-ES" sz="1800" b="0" i="0" u="none" strike="noStrike" kern="1200" baseline="0" dirty="0">
                        <a:solidFill>
                          <a:schemeClr val="dk1"/>
                        </a:solidFill>
                        <a:latin typeface="+mj-lt"/>
                        <a:ea typeface="+mn-ea"/>
                        <a:cs typeface="+mn-cs"/>
                      </a:endParaRPr>
                    </a:p>
                  </a:txBody>
                  <a:tcPr marL="91423" marR="91423" marT="45711" marB="45711">
                    <a:solidFill>
                      <a:srgbClr val="009900">
                        <a:alpha val="20000"/>
                      </a:srgbClr>
                    </a:solidFill>
                  </a:tcPr>
                </a:tc>
                <a:extLst>
                  <a:ext uri="{0D108BD9-81ED-4DB2-BD59-A6C34878D82A}">
                    <a16:rowId xmlns:a16="http://schemas.microsoft.com/office/drawing/2014/main" val="10001"/>
                  </a:ext>
                </a:extLst>
              </a:tr>
            </a:tbl>
          </a:graphicData>
        </a:graphic>
      </p:graphicFrame>
      <p:sp>
        <p:nvSpPr>
          <p:cNvPr id="8" name="7 CuadroTexto"/>
          <p:cNvSpPr txBox="1"/>
          <p:nvPr/>
        </p:nvSpPr>
        <p:spPr>
          <a:xfrm>
            <a:off x="323850" y="981075"/>
            <a:ext cx="7272486" cy="837473"/>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a:t>
            </a:r>
          </a:p>
        </p:txBody>
      </p:sp>
      <p:pic>
        <p:nvPicPr>
          <p:cNvPr id="7"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734888" y="1998663"/>
            <a:ext cx="8229600" cy="1143000"/>
          </a:xfrm>
          <a:ln>
            <a:noFill/>
          </a:ln>
          <a:effectLst/>
          <a:scene3d>
            <a:camera prst="orthographicFront">
              <a:rot lat="0" lon="0" rev="0"/>
            </a:camera>
            <a:lightRig rig="glow" dir="t">
              <a:rot lat="0" lon="0" rev="14100000"/>
            </a:lightRig>
          </a:scene3d>
          <a:sp3d prstMaterial="softEdge">
            <a:bevelT w="127000" prst="artDeco"/>
          </a:sp3d>
        </p:spPr>
        <p:style>
          <a:lnRef idx="2">
            <a:schemeClr val="accent1"/>
          </a:lnRef>
          <a:fillRef idx="1">
            <a:schemeClr val="lt1"/>
          </a:fillRef>
          <a:effectRef idx="0">
            <a:schemeClr val="accent1"/>
          </a:effectRef>
          <a:fontRef idx="minor">
            <a:schemeClr val="dk1"/>
          </a:fontRef>
        </p:style>
        <p:txBody>
          <a:bodyPr/>
          <a:lstStyle/>
          <a:p>
            <a:pPr algn="ctr" eaLnBrk="1" hangingPunct="1"/>
            <a:r>
              <a:rPr lang="es-ES" altLang="es-ES" dirty="0" smtClean="0">
                <a:solidFill>
                  <a:srgbClr val="C00000"/>
                </a:solidFill>
                <a:latin typeface="+mj-lt"/>
              </a:rPr>
              <a:t>Sistema de financiación SEPIE</a:t>
            </a:r>
          </a:p>
        </p:txBody>
      </p:sp>
      <p:sp>
        <p:nvSpPr>
          <p:cNvPr id="8" name="7 CuadroTexto"/>
          <p:cNvSpPr txBox="1"/>
          <p:nvPr/>
        </p:nvSpPr>
        <p:spPr>
          <a:xfrm>
            <a:off x="395288" y="3043238"/>
            <a:ext cx="8497887" cy="2401887"/>
          </a:xfrm>
          <a:prstGeom prst="rect">
            <a:avLst/>
          </a:prstGeom>
          <a:noFill/>
          <a:effectLst>
            <a:glow rad="101600">
              <a:schemeClr val="accent4">
                <a:satMod val="175000"/>
                <a:alpha val="40000"/>
              </a:schemeClr>
            </a:glow>
          </a:effectLst>
        </p:spPr>
        <p:txBody>
          <a:bodyPr>
            <a:spAutoFit/>
          </a:bodyPr>
          <a:lstStyle/>
          <a:p>
            <a:pPr algn="just">
              <a:defRPr/>
            </a:pPr>
            <a:endParaRPr lang="es-ES" sz="1050" dirty="0">
              <a:latin typeface="Arial" charset="0"/>
              <a:cs typeface="Arial" charset="0"/>
            </a:endParaRPr>
          </a:p>
          <a:p>
            <a:pPr marL="0" lvl="1" algn="just">
              <a:lnSpc>
                <a:spcPct val="150000"/>
              </a:lnSpc>
              <a:defRPr/>
            </a:pPr>
            <a:r>
              <a:rPr lang="es-ES" sz="2400" b="1" dirty="0">
                <a:solidFill>
                  <a:srgbClr val="C00000"/>
                </a:solidFill>
                <a:latin typeface="Arial" charset="0"/>
                <a:cs typeface="Arial" charset="0"/>
              </a:rPr>
              <a:t>ESPAÑA:</a:t>
            </a:r>
          </a:p>
          <a:p>
            <a:pPr lvl="1" algn="just">
              <a:lnSpc>
                <a:spcPct val="150000"/>
              </a:lnSpc>
              <a:defRPr/>
            </a:pPr>
            <a:r>
              <a:rPr lang="es-ES" sz="2400" dirty="0">
                <a:solidFill>
                  <a:schemeClr val="bg2">
                    <a:lumMod val="25000"/>
                  </a:schemeClr>
                </a:solidFill>
                <a:latin typeface="Arial" charset="0"/>
                <a:cs typeface="Arial" charset="0"/>
              </a:rPr>
              <a:t>Grupo 1: 300€/mes</a:t>
            </a:r>
          </a:p>
          <a:p>
            <a:pPr lvl="1" algn="just">
              <a:lnSpc>
                <a:spcPct val="150000"/>
              </a:lnSpc>
              <a:defRPr/>
            </a:pPr>
            <a:r>
              <a:rPr lang="es-ES" sz="2400" dirty="0">
                <a:solidFill>
                  <a:schemeClr val="bg2">
                    <a:lumMod val="25000"/>
                  </a:schemeClr>
                </a:solidFill>
                <a:latin typeface="Arial" charset="0"/>
                <a:cs typeface="Arial" charset="0"/>
              </a:rPr>
              <a:t>Grupo 2: 250 €/mes</a:t>
            </a:r>
          </a:p>
          <a:p>
            <a:pPr lvl="1" algn="just">
              <a:lnSpc>
                <a:spcPct val="150000"/>
              </a:lnSpc>
              <a:defRPr/>
            </a:pPr>
            <a:r>
              <a:rPr lang="es-ES" sz="2400" dirty="0">
                <a:solidFill>
                  <a:schemeClr val="bg2">
                    <a:lumMod val="25000"/>
                  </a:schemeClr>
                </a:solidFill>
                <a:latin typeface="Arial" charset="0"/>
                <a:cs typeface="Arial" charset="0"/>
              </a:rPr>
              <a:t>Grupo 3: 200€/mes</a:t>
            </a:r>
            <a:endParaRPr lang="es-ES" sz="900" dirty="0">
              <a:latin typeface="Arial" charset="0"/>
              <a:cs typeface="Arial" charset="0"/>
            </a:endParaRPr>
          </a:p>
        </p:txBody>
      </p:sp>
      <p:sp>
        <p:nvSpPr>
          <p:cNvPr id="6" name="5 CuadroTexto"/>
          <p:cNvSpPr txBox="1"/>
          <p:nvPr/>
        </p:nvSpPr>
        <p:spPr>
          <a:xfrm>
            <a:off x="323850" y="1008063"/>
            <a:ext cx="7200478" cy="837473"/>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a:t>
            </a:r>
          </a:p>
        </p:txBody>
      </p:sp>
      <p:pic>
        <p:nvPicPr>
          <p:cNvPr id="9"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ipse 6"/>
          <p:cNvSpPr/>
          <p:nvPr/>
        </p:nvSpPr>
        <p:spPr>
          <a:xfrm>
            <a:off x="4139952" y="58772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4294967295"/>
          </p:nvPr>
        </p:nvSpPr>
        <p:spPr>
          <a:xfrm>
            <a:off x="323528" y="1412875"/>
            <a:ext cx="8686800" cy="3887788"/>
          </a:xfrm>
        </p:spPr>
        <p:txBody>
          <a:bodyPr/>
          <a:lstStyle/>
          <a:p>
            <a:pPr marL="514350" indent="-514350" algn="just" eaLnBrk="1" hangingPunct="1">
              <a:buFont typeface="Calibri" panose="020F0502020204030204" pitchFamily="34" charset="0"/>
              <a:buAutoNum type="arabicPeriod"/>
            </a:pPr>
            <a:r>
              <a:rPr lang="es-ES" altLang="es-ES" sz="2400" dirty="0" smtClean="0">
                <a:latin typeface="+mj-lt"/>
              </a:rPr>
              <a:t>Avanzar en mis estudios y comprobar distintos métodos de enseñanza.</a:t>
            </a:r>
          </a:p>
          <a:p>
            <a:pPr marL="514350" indent="-514350" algn="just" eaLnBrk="1" hangingPunct="1">
              <a:buFont typeface="Calibri" panose="020F0502020204030204" pitchFamily="34" charset="0"/>
              <a:buAutoNum type="arabicPeriod"/>
            </a:pPr>
            <a:r>
              <a:rPr lang="es-ES" altLang="es-ES" sz="2400" dirty="0" smtClean="0">
                <a:latin typeface="+mj-lt"/>
              </a:rPr>
              <a:t>Mejorar mi currículum y ampliar mis horizontes laborales.</a:t>
            </a:r>
          </a:p>
          <a:p>
            <a:pPr marL="514350" indent="-514350" algn="just" eaLnBrk="1" hangingPunct="1">
              <a:buFont typeface="Calibri" panose="020F0502020204030204" pitchFamily="34" charset="0"/>
              <a:buAutoNum type="arabicPeriod"/>
            </a:pPr>
            <a:r>
              <a:rPr lang="es-ES" altLang="es-ES" sz="2400" dirty="0" smtClean="0">
                <a:latin typeface="+mj-lt"/>
              </a:rPr>
              <a:t>Ampliar y mejorar mis conocimientos lingüísticos.</a:t>
            </a:r>
          </a:p>
          <a:p>
            <a:pPr marL="514350" indent="-514350" algn="just" eaLnBrk="1" hangingPunct="1">
              <a:buFont typeface="Calibri" panose="020F0502020204030204" pitchFamily="34" charset="0"/>
              <a:buAutoNum type="arabicPeriod"/>
            </a:pPr>
            <a:r>
              <a:rPr lang="es-ES" altLang="es-ES" sz="2400" dirty="0" smtClean="0">
                <a:latin typeface="+mj-lt"/>
              </a:rPr>
              <a:t>Conocer otras culturas, conocer gente de otros países y hacer nuevos amigos.</a:t>
            </a:r>
          </a:p>
          <a:p>
            <a:pPr marL="514350" indent="-514350" algn="just" eaLnBrk="1" hangingPunct="1">
              <a:buFont typeface="Calibri" panose="020F0502020204030204" pitchFamily="34" charset="0"/>
              <a:buAutoNum type="arabicPeriod"/>
            </a:pPr>
            <a:r>
              <a:rPr lang="es-ES" altLang="es-ES" sz="2400" dirty="0" smtClean="0">
                <a:latin typeface="+mj-lt"/>
              </a:rPr>
              <a:t>Disfrutar de una experiencia personal única que me ayudará a madurar.</a:t>
            </a:r>
          </a:p>
          <a:p>
            <a:pPr marL="514350" indent="-514350" algn="just" eaLnBrk="1" hangingPunct="1">
              <a:buFont typeface="Calibri" panose="020F0502020204030204" pitchFamily="34" charset="0"/>
              <a:buAutoNum type="arabicPeriod"/>
            </a:pPr>
            <a:r>
              <a:rPr lang="es-ES" altLang="es-ES" sz="2400" dirty="0" smtClean="0">
                <a:latin typeface="+mj-lt"/>
              </a:rPr>
              <a:t>Porque así demuestro flexibilidad e iniciativa. </a:t>
            </a:r>
          </a:p>
        </p:txBody>
      </p:sp>
      <p:sp>
        <p:nvSpPr>
          <p:cNvPr id="3074" name="1 Título"/>
          <p:cNvSpPr>
            <a:spLocks noGrp="1"/>
          </p:cNvSpPr>
          <p:nvPr>
            <p:ph type="title" idx="4294967295"/>
          </p:nvPr>
        </p:nvSpPr>
        <p:spPr>
          <a:xfrm>
            <a:off x="446856" y="404664"/>
            <a:ext cx="8229600" cy="652463"/>
          </a:xfrm>
        </p:spPr>
        <p:txBody>
          <a:bodyPr>
            <a:normAutofit/>
          </a:bodyPr>
          <a:lstStyle/>
          <a:p>
            <a:pPr algn="just" eaLnBrk="1" hangingPunct="1"/>
            <a:r>
              <a:rPr lang="es-ES" altLang="es-ES" sz="2400" b="1" dirty="0" smtClean="0">
                <a:solidFill>
                  <a:srgbClr val="C00000"/>
                </a:solidFill>
              </a:rPr>
              <a:t>Razones para solicitar una plaza de movilidad</a:t>
            </a:r>
          </a:p>
        </p:txBody>
      </p:sp>
      <p:sp>
        <p:nvSpPr>
          <p:cNvPr id="2" name="1 Rectángulo"/>
          <p:cNvSpPr/>
          <p:nvPr/>
        </p:nvSpPr>
        <p:spPr>
          <a:xfrm>
            <a:off x="349188" y="5334834"/>
            <a:ext cx="8424936" cy="954107"/>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 altLang="es-ES" sz="2800" b="1" dirty="0">
                <a:solidFill>
                  <a:schemeClr val="bg1"/>
                </a:solidFill>
                <a:latin typeface="+mj-lt"/>
              </a:rPr>
              <a:t>Los estudios realizados durante mi estancia se van a reconocer en la UMH.</a:t>
            </a:r>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827" y="76052"/>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ipse 6"/>
          <p:cNvSpPr/>
          <p:nvPr/>
        </p:nvSpPr>
        <p:spPr>
          <a:xfrm>
            <a:off x="4104190" y="6209928"/>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95288" y="2279650"/>
            <a:ext cx="8497887" cy="4462463"/>
          </a:xfrm>
          <a:prstGeom prst="rect">
            <a:avLst/>
          </a:prstGeom>
          <a:noFill/>
        </p:spPr>
        <p:txBody>
          <a:bodyPr>
            <a:spAutoFit/>
          </a:bodyPr>
          <a:lstStyle/>
          <a:p>
            <a:pPr algn="just">
              <a:lnSpc>
                <a:spcPct val="150000"/>
              </a:lnSpc>
              <a:spcAft>
                <a:spcPts val="1200"/>
              </a:spcAft>
              <a:defRPr/>
            </a:pPr>
            <a:r>
              <a:rPr lang="es-ES" sz="2000" b="1" dirty="0">
                <a:latin typeface="Arial" charset="0"/>
                <a:cs typeface="Arial" charset="0"/>
              </a:rPr>
              <a:t>AYUDAS ADICIONALES </a:t>
            </a:r>
            <a:endParaRPr lang="es-ES" sz="2000" dirty="0">
              <a:latin typeface="Arial" charset="0"/>
              <a:cs typeface="Arial" charset="0"/>
            </a:endParaRPr>
          </a:p>
          <a:p>
            <a:pPr marL="342900" indent="-342900" algn="just">
              <a:spcAft>
                <a:spcPts val="1200"/>
              </a:spcAft>
              <a:buFont typeface="Wingdings" panose="05000000000000000000" pitchFamily="2" charset="2"/>
              <a:buChar char="ü"/>
              <a:defRPr/>
            </a:pPr>
            <a:r>
              <a:rPr lang="es-ES" sz="2000" b="1" dirty="0">
                <a:latin typeface="Arial" charset="0"/>
                <a:cs typeface="Arial" charset="0"/>
              </a:rPr>
              <a:t>Estudiantes en situación de desventaja económica </a:t>
            </a:r>
            <a:endParaRPr lang="es-ES" sz="2000" dirty="0">
              <a:latin typeface="Arial" charset="0"/>
              <a:cs typeface="Arial" charset="0"/>
            </a:endParaRPr>
          </a:p>
          <a:p>
            <a:pPr marL="800100" lvl="1" indent="-342900" algn="just">
              <a:spcAft>
                <a:spcPts val="1200"/>
              </a:spcAft>
              <a:buFont typeface="Wingdings" panose="05000000000000000000" pitchFamily="2" charset="2"/>
              <a:buChar char="ü"/>
              <a:defRPr/>
            </a:pPr>
            <a:r>
              <a:rPr lang="es-ES" sz="2000" dirty="0">
                <a:latin typeface="Arial" charset="0"/>
                <a:cs typeface="Arial" charset="0"/>
              </a:rPr>
              <a:t>Los estudiantes recibirán una ayuda adicional con cargo al presupuesto de la UE de </a:t>
            </a:r>
            <a:r>
              <a:rPr lang="es-ES" sz="2000" dirty="0" smtClean="0">
                <a:latin typeface="Arial" charset="0"/>
                <a:cs typeface="Arial" charset="0"/>
              </a:rPr>
              <a:t>200 </a:t>
            </a:r>
            <a:r>
              <a:rPr lang="es-ES" sz="2000" dirty="0">
                <a:latin typeface="Arial" charset="0"/>
                <a:cs typeface="Arial" charset="0"/>
              </a:rPr>
              <a:t>€/mes </a:t>
            </a:r>
          </a:p>
          <a:p>
            <a:pPr marL="1257300" lvl="2" indent="-342900" algn="just">
              <a:spcAft>
                <a:spcPts val="1200"/>
              </a:spcAft>
              <a:buFont typeface="Wingdings" panose="05000000000000000000" pitchFamily="2" charset="2"/>
              <a:buChar char="ü"/>
              <a:defRPr/>
            </a:pPr>
            <a:r>
              <a:rPr lang="es-ES" dirty="0">
                <a:solidFill>
                  <a:srgbClr val="0070C0"/>
                </a:solidFill>
                <a:latin typeface="Arial" charset="0"/>
                <a:cs typeface="Arial" charset="0"/>
              </a:rPr>
              <a:t>El criterio para asignarlos será similar al que se utilizaba hasta ahora: aquellos estudiantes que hubiesen sido beneficiarios de una Beca general MECD en el curso anterior</a:t>
            </a:r>
          </a:p>
          <a:p>
            <a:pPr marL="342900" indent="-342900" algn="just">
              <a:spcAft>
                <a:spcPts val="1200"/>
              </a:spcAft>
              <a:buFont typeface="Wingdings" panose="05000000000000000000" pitchFamily="2" charset="2"/>
              <a:buChar char="ü"/>
              <a:defRPr/>
            </a:pPr>
            <a:r>
              <a:rPr lang="es-ES" sz="2000" b="1" dirty="0">
                <a:latin typeface="Arial" charset="0"/>
                <a:cs typeface="Arial" charset="0"/>
              </a:rPr>
              <a:t>Estudiantes que realicen prácticas en empresas </a:t>
            </a:r>
            <a:endParaRPr lang="es-ES" sz="2000" dirty="0">
              <a:latin typeface="Arial" charset="0"/>
              <a:cs typeface="Arial" charset="0"/>
            </a:endParaRPr>
          </a:p>
          <a:p>
            <a:pPr marL="800100" lvl="1" indent="-342900" algn="just">
              <a:spcAft>
                <a:spcPts val="1200"/>
              </a:spcAft>
              <a:buFont typeface="Wingdings" panose="05000000000000000000" pitchFamily="2" charset="2"/>
              <a:buChar char="ü"/>
              <a:defRPr/>
            </a:pPr>
            <a:r>
              <a:rPr lang="es-ES" sz="2000" dirty="0">
                <a:latin typeface="Arial" charset="0"/>
                <a:cs typeface="Arial" charset="0"/>
              </a:rPr>
              <a:t>Los estudiantes recibirán una ayuda adicional de 100 €/mes </a:t>
            </a:r>
          </a:p>
          <a:p>
            <a:pPr marL="800100" lvl="1" indent="-342900" algn="just">
              <a:spcAft>
                <a:spcPts val="1200"/>
              </a:spcAft>
              <a:buFont typeface="Wingdings" panose="05000000000000000000" pitchFamily="2" charset="2"/>
              <a:buChar char="ü"/>
              <a:defRPr/>
            </a:pPr>
            <a:r>
              <a:rPr lang="es-ES" sz="2000" dirty="0">
                <a:latin typeface="Arial" charset="0"/>
                <a:cs typeface="Arial" charset="0"/>
              </a:rPr>
              <a:t>Los estudiantes recibirán una ayuda adicional con cargo al presupuesto de la UE de 200 €/mes </a:t>
            </a:r>
          </a:p>
        </p:txBody>
      </p:sp>
      <p:sp>
        <p:nvSpPr>
          <p:cNvPr id="22531" name="1 Título"/>
          <p:cNvSpPr txBox="1">
            <a:spLocks/>
          </p:cNvSpPr>
          <p:nvPr/>
        </p:nvSpPr>
        <p:spPr bwMode="auto">
          <a:xfrm>
            <a:off x="358775" y="1844675"/>
            <a:ext cx="82296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ES" sz="2800" b="1" dirty="0">
                <a:solidFill>
                  <a:srgbClr val="C00000"/>
                </a:solidFill>
              </a:rPr>
              <a:t>Sistema de financiación </a:t>
            </a:r>
            <a:r>
              <a:rPr lang="es-ES" altLang="es-ES" sz="2800" b="1" dirty="0" smtClean="0">
                <a:solidFill>
                  <a:srgbClr val="C00000"/>
                </a:solidFill>
              </a:rPr>
              <a:t>SEPIE</a:t>
            </a:r>
            <a:endParaRPr lang="es-ES" altLang="es-ES" sz="2800" b="1" dirty="0">
              <a:solidFill>
                <a:srgbClr val="C00000"/>
              </a:solidFill>
            </a:endParaRPr>
          </a:p>
        </p:txBody>
      </p:sp>
      <p:sp>
        <p:nvSpPr>
          <p:cNvPr id="7" name="6 CuadroTexto"/>
          <p:cNvSpPr txBox="1"/>
          <p:nvPr/>
        </p:nvSpPr>
        <p:spPr>
          <a:xfrm>
            <a:off x="323850" y="981075"/>
            <a:ext cx="7344494" cy="922338"/>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a:t>
            </a:r>
          </a:p>
        </p:txBody>
      </p:sp>
      <p:pic>
        <p:nvPicPr>
          <p:cNvPr id="9"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lipse 9"/>
          <p:cNvSpPr/>
          <p:nvPr/>
        </p:nvSpPr>
        <p:spPr>
          <a:xfrm>
            <a:off x="2988146" y="139514"/>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060575"/>
            <a:ext cx="8496300" cy="3831818"/>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spcBef>
                <a:spcPts val="600"/>
              </a:spcBef>
              <a:spcAft>
                <a:spcPts val="1200"/>
              </a:spcAft>
              <a:buFont typeface="Wingdings" panose="05000000000000000000" pitchFamily="2" charset="2"/>
              <a:buChar char="ü"/>
              <a:defRPr/>
            </a:pPr>
            <a:endParaRPr lang="es-ES" sz="2400" b="1" dirty="0" smtClean="0">
              <a:solidFill>
                <a:schemeClr val="tx1"/>
              </a:solidFill>
              <a:latin typeface="Arial" pitchFamily="34" charset="0"/>
              <a:cs typeface="Arial" pitchFamily="34" charset="0"/>
            </a:endParaRPr>
          </a:p>
          <a:p>
            <a:pPr marL="342900" indent="-342900" algn="just">
              <a:spcBef>
                <a:spcPts val="600"/>
              </a:spcBef>
              <a:spcAft>
                <a:spcPts val="1200"/>
              </a:spcAft>
              <a:buFont typeface="Wingdings" panose="05000000000000000000" pitchFamily="2" charset="2"/>
              <a:buChar char="ü"/>
              <a:defRPr/>
            </a:pPr>
            <a:r>
              <a:rPr lang="es-ES" sz="2400" b="1" dirty="0" smtClean="0">
                <a:solidFill>
                  <a:schemeClr val="tx1"/>
                </a:solidFill>
                <a:latin typeface="Arial" pitchFamily="34" charset="0"/>
                <a:cs typeface="Arial" pitchFamily="34" charset="0"/>
              </a:rPr>
              <a:t> </a:t>
            </a:r>
            <a:r>
              <a:rPr lang="es-ES" sz="2400" b="1" dirty="0">
                <a:solidFill>
                  <a:schemeClr val="accent6">
                    <a:lumMod val="75000"/>
                  </a:schemeClr>
                </a:solidFill>
                <a:latin typeface="Arial" pitchFamily="34" charset="0"/>
                <a:cs typeface="Arial" pitchFamily="34" charset="0"/>
              </a:rPr>
              <a:t>Financiación</a:t>
            </a:r>
            <a:r>
              <a:rPr lang="es-ES" sz="2400" dirty="0">
                <a:latin typeface="Arial" pitchFamily="34" charset="0"/>
                <a:cs typeface="Arial" pitchFamily="34" charset="0"/>
              </a:rPr>
              <a:t>: según convocatoria de </a:t>
            </a:r>
            <a:r>
              <a:rPr lang="es-ES" sz="2400" b="1" dirty="0">
                <a:latin typeface="Arial" pitchFamily="34" charset="0"/>
                <a:cs typeface="Arial" pitchFamily="34" charset="0"/>
              </a:rPr>
              <a:t>ayudas a la movilidad ERASMUS.</a:t>
            </a:r>
          </a:p>
          <a:p>
            <a:pPr marL="800100" lvl="1" indent="-342900" algn="just">
              <a:spcBef>
                <a:spcPts val="600"/>
              </a:spcBef>
              <a:spcAft>
                <a:spcPts val="1200"/>
              </a:spcAft>
              <a:buFont typeface="Wingdings" panose="05000000000000000000" pitchFamily="2" charset="2"/>
              <a:buChar char="ü"/>
              <a:defRPr/>
            </a:pPr>
            <a:r>
              <a:rPr lang="es-ES" sz="2400" dirty="0" smtClean="0">
                <a:solidFill>
                  <a:schemeClr val="tx1"/>
                </a:solidFill>
                <a:latin typeface="Arial" pitchFamily="34" charset="0"/>
                <a:cs typeface="Arial" pitchFamily="34" charset="0"/>
              </a:rPr>
              <a:t>Generalitat </a:t>
            </a:r>
            <a:r>
              <a:rPr lang="es-ES" sz="2400" dirty="0">
                <a:solidFill>
                  <a:schemeClr val="tx1"/>
                </a:solidFill>
                <a:latin typeface="Arial" pitchFamily="34" charset="0"/>
                <a:cs typeface="Arial" pitchFamily="34" charset="0"/>
              </a:rPr>
              <a:t>Valenciana</a:t>
            </a:r>
          </a:p>
          <a:p>
            <a:pPr marL="800100" lvl="1" indent="-342900" algn="just">
              <a:spcBef>
                <a:spcPts val="600"/>
              </a:spcBef>
              <a:spcAft>
                <a:spcPts val="1200"/>
              </a:spcAft>
              <a:buFont typeface="Wingdings" panose="05000000000000000000" pitchFamily="2" charset="2"/>
              <a:buChar char="ü"/>
              <a:defRPr/>
            </a:pPr>
            <a:r>
              <a:rPr lang="es-ES" sz="2400" dirty="0" smtClean="0">
                <a:solidFill>
                  <a:schemeClr val="tx1"/>
                </a:solidFill>
                <a:latin typeface="Arial" pitchFamily="34" charset="0"/>
                <a:cs typeface="Arial" pitchFamily="34" charset="0"/>
              </a:rPr>
              <a:t>Ayudas UMH</a:t>
            </a:r>
          </a:p>
          <a:p>
            <a:pPr marL="800100" lvl="1" indent="-342900" algn="just">
              <a:spcBef>
                <a:spcPts val="600"/>
              </a:spcBef>
              <a:spcAft>
                <a:spcPts val="1200"/>
              </a:spcAft>
              <a:buFont typeface="Wingdings" panose="05000000000000000000" pitchFamily="2" charset="2"/>
              <a:buChar char="ü"/>
              <a:defRPr/>
            </a:pPr>
            <a:r>
              <a:rPr lang="es-ES" sz="2400" dirty="0" smtClean="0">
                <a:solidFill>
                  <a:schemeClr val="tx1"/>
                </a:solidFill>
                <a:latin typeface="Arial" pitchFamily="34" charset="0"/>
                <a:cs typeface="Arial" pitchFamily="34" charset="0"/>
              </a:rPr>
              <a:t>Becas Santander ERASMUS</a:t>
            </a:r>
          </a:p>
          <a:p>
            <a:pPr marL="800100" lvl="1" indent="-342900" algn="just">
              <a:spcBef>
                <a:spcPts val="600"/>
              </a:spcBef>
              <a:spcAft>
                <a:spcPts val="1200"/>
              </a:spcAft>
              <a:buFont typeface="Wingdings" panose="05000000000000000000" pitchFamily="2" charset="2"/>
              <a:buChar char="ü"/>
              <a:defRPr/>
            </a:pPr>
            <a:endParaRPr lang="es-ES" sz="2400" dirty="0">
              <a:solidFill>
                <a:schemeClr val="tx1"/>
              </a:solidFill>
              <a:latin typeface="Arial" pitchFamily="34" charset="0"/>
              <a:cs typeface="Arial" pitchFamily="34" charset="0"/>
            </a:endParaRPr>
          </a:p>
        </p:txBody>
      </p:sp>
      <p:sp>
        <p:nvSpPr>
          <p:cNvPr id="8" name="7 CuadroTexto"/>
          <p:cNvSpPr txBox="1"/>
          <p:nvPr/>
        </p:nvSpPr>
        <p:spPr>
          <a:xfrm>
            <a:off x="323850" y="1008063"/>
            <a:ext cx="7128470" cy="837473"/>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139952" y="58772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201863"/>
            <a:ext cx="8496300" cy="4616648"/>
          </a:xfrm>
          <a:prstGeom prst="rect">
            <a:avLst/>
          </a:prstGeom>
          <a:ln w="38100"/>
        </p:spPr>
        <p:style>
          <a:lnRef idx="2">
            <a:schemeClr val="accent4"/>
          </a:lnRef>
          <a:fillRef idx="1">
            <a:schemeClr val="lt1"/>
          </a:fillRef>
          <a:effectRef idx="0">
            <a:schemeClr val="accent4"/>
          </a:effectRef>
          <a:fontRef idx="minor">
            <a:schemeClr val="dk1"/>
          </a:fontRef>
        </p:style>
        <p:txBody>
          <a:bodyPr>
            <a:spAutoFit/>
          </a:bodyPr>
          <a:lstStyle/>
          <a:p>
            <a:pPr marL="342900" indent="-342900" algn="just">
              <a:lnSpc>
                <a:spcPct val="150000"/>
              </a:lnSpc>
              <a:spcBef>
                <a:spcPct val="20000"/>
              </a:spcBef>
              <a:buClr>
                <a:srgbClr val="FF6600"/>
              </a:buClr>
              <a:buFont typeface="Wingdings" panose="05000000000000000000" pitchFamily="2" charset="2"/>
              <a:buChar char="ü"/>
              <a:defRPr/>
            </a:pPr>
            <a:endParaRPr lang="es-ES" sz="2000" dirty="0" smtClean="0">
              <a:latin typeface="Arial" pitchFamily="34" charset="0"/>
              <a:cs typeface="Arial" pitchFamily="34" charset="0"/>
            </a:endParaRPr>
          </a:p>
          <a:p>
            <a:pPr marL="342900" indent="-342900" algn="just">
              <a:lnSpc>
                <a:spcPct val="150000"/>
              </a:lnSpc>
              <a:spcBef>
                <a:spcPct val="20000"/>
              </a:spcBef>
              <a:buClr>
                <a:srgbClr val="FF6600"/>
              </a:buClr>
              <a:buFont typeface="Wingdings" panose="05000000000000000000" pitchFamily="2" charset="2"/>
              <a:buChar char="ü"/>
              <a:defRPr/>
            </a:pPr>
            <a:r>
              <a:rPr lang="es-ES" sz="2000" dirty="0" smtClean="0">
                <a:latin typeface="Arial" pitchFamily="34" charset="0"/>
                <a:cs typeface="Arial" pitchFamily="34" charset="0"/>
              </a:rPr>
              <a:t>Solicitud </a:t>
            </a:r>
            <a:r>
              <a:rPr lang="es-ES" sz="2000" dirty="0">
                <a:latin typeface="Arial" pitchFamily="34" charset="0"/>
                <a:cs typeface="Arial" pitchFamily="34" charset="0"/>
              </a:rPr>
              <a:t>ON LINE </a:t>
            </a:r>
            <a:r>
              <a:rPr lang="es-ES" sz="2000" dirty="0">
                <a:solidFill>
                  <a:schemeClr val="tx1"/>
                </a:solidFill>
                <a:latin typeface="Arial" pitchFamily="34" charset="0"/>
                <a:cs typeface="Arial" pitchFamily="34" charset="0"/>
              </a:rPr>
              <a:t>a través del </a:t>
            </a:r>
            <a:r>
              <a:rPr lang="es-ES" sz="2000" dirty="0" smtClean="0">
                <a:solidFill>
                  <a:schemeClr val="tx1"/>
                </a:solidFill>
                <a:latin typeface="Arial" pitchFamily="34" charset="0"/>
                <a:cs typeface="Arial" pitchFamily="34" charset="0"/>
              </a:rPr>
              <a:t>blog del Centro de Idiomas de la UMH (www.idiomas.umh.es)</a:t>
            </a:r>
            <a:endParaRPr lang="es-ES" sz="2000" dirty="0">
              <a:latin typeface="Arial" pitchFamily="34" charset="0"/>
              <a:cs typeface="Arial" pitchFamily="34" charset="0"/>
            </a:endParaRPr>
          </a:p>
          <a:p>
            <a:pPr marL="342900" indent="-342900" algn="just">
              <a:lnSpc>
                <a:spcPct val="150000"/>
              </a:lnSpc>
              <a:spcBef>
                <a:spcPct val="20000"/>
              </a:spcBef>
              <a:buClr>
                <a:srgbClr val="FF6600"/>
              </a:buClr>
              <a:buFont typeface="Wingdings" panose="05000000000000000000" pitchFamily="2" charset="2"/>
              <a:buChar char="ü"/>
              <a:defRPr/>
            </a:pPr>
            <a:r>
              <a:rPr lang="es-ES" sz="2000" dirty="0" smtClean="0">
                <a:latin typeface="Arial" pitchFamily="34" charset="0"/>
                <a:cs typeface="Arial" pitchFamily="34" charset="0"/>
              </a:rPr>
              <a:t>Las </a:t>
            </a:r>
            <a:r>
              <a:rPr lang="es-ES" sz="2000" dirty="0">
                <a:latin typeface="Arial" pitchFamily="34" charset="0"/>
                <a:cs typeface="Arial" pitchFamily="34" charset="0"/>
              </a:rPr>
              <a:t>pruebas se realizarán el próximo </a:t>
            </a:r>
            <a:r>
              <a:rPr lang="es-ES" sz="2000" dirty="0" smtClean="0">
                <a:latin typeface="Arial" pitchFamily="34" charset="0"/>
                <a:cs typeface="Arial" pitchFamily="34" charset="0"/>
              </a:rPr>
              <a:t>en</a:t>
            </a:r>
            <a:r>
              <a:rPr lang="es-ES" sz="2000" b="1" dirty="0" smtClean="0">
                <a:latin typeface="Arial" pitchFamily="34" charset="0"/>
                <a:cs typeface="Arial" pitchFamily="34" charset="0"/>
              </a:rPr>
              <a:t> noviembre</a:t>
            </a:r>
            <a:r>
              <a:rPr lang="es-ES" sz="2000" b="1" dirty="0">
                <a:latin typeface="Arial" pitchFamily="34" charset="0"/>
                <a:cs typeface="Arial" pitchFamily="34" charset="0"/>
              </a:rPr>
              <a:t> </a:t>
            </a:r>
            <a:r>
              <a:rPr lang="es-ES" sz="2000" b="1" dirty="0" smtClean="0">
                <a:latin typeface="Arial" pitchFamily="34" charset="0"/>
                <a:cs typeface="Arial" pitchFamily="34" charset="0"/>
              </a:rPr>
              <a:t>de los idiomas: </a:t>
            </a:r>
            <a:r>
              <a:rPr lang="es-ES" sz="2000" dirty="0" smtClean="0">
                <a:solidFill>
                  <a:srgbClr val="0070C0"/>
                </a:solidFill>
                <a:latin typeface="Arial" pitchFamily="34" charset="0"/>
                <a:cs typeface="Arial" pitchFamily="34" charset="0"/>
              </a:rPr>
              <a:t>Inglés</a:t>
            </a:r>
            <a:r>
              <a:rPr lang="es-ES" sz="2000" dirty="0">
                <a:solidFill>
                  <a:srgbClr val="0070C0"/>
                </a:solidFill>
                <a:latin typeface="Arial" pitchFamily="34" charset="0"/>
                <a:cs typeface="Arial" pitchFamily="34" charset="0"/>
              </a:rPr>
              <a:t>, alemán, francés e </a:t>
            </a:r>
            <a:r>
              <a:rPr lang="es-ES" sz="2000" dirty="0" smtClean="0">
                <a:solidFill>
                  <a:srgbClr val="0070C0"/>
                </a:solidFill>
                <a:latin typeface="Arial" pitchFamily="34" charset="0"/>
                <a:cs typeface="Arial" pitchFamily="34" charset="0"/>
              </a:rPr>
              <a:t>italiano</a:t>
            </a:r>
            <a:r>
              <a:rPr lang="es-ES" sz="2000" b="1" dirty="0" smtClean="0">
                <a:latin typeface="Arial" pitchFamily="34" charset="0"/>
                <a:cs typeface="Arial" pitchFamily="34" charset="0"/>
              </a:rPr>
              <a:t>	</a:t>
            </a:r>
          </a:p>
          <a:p>
            <a:pPr marL="800100" lvl="1" indent="-342900" algn="just">
              <a:lnSpc>
                <a:spcPct val="150000"/>
              </a:lnSpc>
              <a:spcBef>
                <a:spcPct val="20000"/>
              </a:spcBef>
              <a:buClr>
                <a:srgbClr val="FF6600"/>
              </a:buClr>
              <a:buFont typeface="Wingdings" panose="05000000000000000000" pitchFamily="2" charset="2"/>
              <a:buChar char="ü"/>
              <a:defRPr/>
            </a:pPr>
            <a:r>
              <a:rPr lang="es-ES" sz="2000" dirty="0" smtClean="0">
                <a:solidFill>
                  <a:srgbClr val="0070C0"/>
                </a:solidFill>
                <a:latin typeface="Arial" pitchFamily="34" charset="0"/>
                <a:cs typeface="Arial" pitchFamily="34" charset="0"/>
              </a:rPr>
              <a:t>Campus de Elche </a:t>
            </a:r>
          </a:p>
          <a:p>
            <a:pPr marL="800100" lvl="1" indent="-342900" algn="just">
              <a:lnSpc>
                <a:spcPct val="150000"/>
              </a:lnSpc>
              <a:spcBef>
                <a:spcPct val="20000"/>
              </a:spcBef>
              <a:buClr>
                <a:srgbClr val="FF6600"/>
              </a:buClr>
              <a:buFont typeface="Wingdings" panose="05000000000000000000" pitchFamily="2" charset="2"/>
              <a:buChar char="ü"/>
              <a:defRPr/>
            </a:pPr>
            <a:r>
              <a:rPr lang="es-ES" sz="2000" dirty="0" smtClean="0">
                <a:solidFill>
                  <a:srgbClr val="0070C0"/>
                </a:solidFill>
                <a:latin typeface="Arial" pitchFamily="34" charset="0"/>
                <a:cs typeface="Arial" pitchFamily="34" charset="0"/>
              </a:rPr>
              <a:t>Campus </a:t>
            </a:r>
            <a:r>
              <a:rPr lang="es-ES" sz="2000" dirty="0">
                <a:solidFill>
                  <a:srgbClr val="0070C0"/>
                </a:solidFill>
                <a:latin typeface="Arial" pitchFamily="34" charset="0"/>
                <a:cs typeface="Arial" pitchFamily="34" charset="0"/>
              </a:rPr>
              <a:t>de San </a:t>
            </a:r>
            <a:r>
              <a:rPr lang="es-ES" sz="2000" dirty="0" smtClean="0">
                <a:solidFill>
                  <a:srgbClr val="0070C0"/>
                </a:solidFill>
                <a:latin typeface="Arial" pitchFamily="34" charset="0"/>
                <a:cs typeface="Arial" pitchFamily="34" charset="0"/>
              </a:rPr>
              <a:t>Juan</a:t>
            </a:r>
          </a:p>
          <a:p>
            <a:pPr marL="342000" lvl="1" indent="-342900" algn="just">
              <a:lnSpc>
                <a:spcPct val="150000"/>
              </a:lnSpc>
              <a:spcBef>
                <a:spcPct val="20000"/>
              </a:spcBef>
              <a:buClr>
                <a:srgbClr val="FF6600"/>
              </a:buClr>
              <a:buFont typeface="Wingdings" panose="05000000000000000000" pitchFamily="2" charset="2"/>
              <a:buChar char="ü"/>
              <a:defRPr/>
            </a:pPr>
            <a:r>
              <a:rPr lang="es-ES" sz="2000" dirty="0" smtClean="0">
                <a:latin typeface="Arial" pitchFamily="34" charset="0"/>
                <a:cs typeface="Arial" pitchFamily="34" charset="0"/>
              </a:rPr>
              <a:t>Tasas </a:t>
            </a:r>
            <a:r>
              <a:rPr lang="es-ES" sz="2000" dirty="0">
                <a:latin typeface="Arial" pitchFamily="34" charset="0"/>
                <a:cs typeface="Arial" pitchFamily="34" charset="0"/>
              </a:rPr>
              <a:t>por idioma: 12€</a:t>
            </a:r>
          </a:p>
          <a:p>
            <a:pPr marL="342900" indent="-342900" algn="just">
              <a:lnSpc>
                <a:spcPct val="150000"/>
              </a:lnSpc>
              <a:spcBef>
                <a:spcPct val="20000"/>
              </a:spcBef>
              <a:buClr>
                <a:srgbClr val="FF6600"/>
              </a:buClr>
              <a:buFont typeface="Wingdings" panose="05000000000000000000" pitchFamily="2" charset="2"/>
              <a:buChar char="ü"/>
              <a:defRPr/>
            </a:pPr>
            <a:endParaRPr lang="es-ES" sz="2000" dirty="0">
              <a:solidFill>
                <a:srgbClr val="0070C0"/>
              </a:solidFill>
              <a:latin typeface="Arial" pitchFamily="34" charset="0"/>
              <a:cs typeface="Arial" pitchFamily="34" charset="0"/>
            </a:endParaRPr>
          </a:p>
        </p:txBody>
      </p:sp>
      <p:sp>
        <p:nvSpPr>
          <p:cNvPr id="8" name="7 CuadroTexto"/>
          <p:cNvSpPr txBox="1"/>
          <p:nvPr/>
        </p:nvSpPr>
        <p:spPr>
          <a:xfrm>
            <a:off x="323850" y="1008063"/>
            <a:ext cx="7272486" cy="837473"/>
          </a:xfrm>
          <a:prstGeom prst="rect">
            <a:avLst/>
          </a:prstGeom>
          <a:ln/>
        </p:spPr>
        <p:style>
          <a:lnRef idx="3">
            <a:schemeClr val="lt1"/>
          </a:lnRef>
          <a:fillRef idx="1">
            <a:schemeClr val="accent4"/>
          </a:fillRef>
          <a:effectRef idx="1">
            <a:schemeClr val="accent4"/>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PRUEBA DE NIVEL DE IDIOMAS</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139952" y="58772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09563" y="2201863"/>
            <a:ext cx="8496300" cy="2769989"/>
          </a:xfrm>
          <a:prstGeom prst="rect">
            <a:avLst/>
          </a:prstGeom>
          <a:ln w="38100"/>
        </p:spPr>
        <p:style>
          <a:lnRef idx="2">
            <a:schemeClr val="accent4"/>
          </a:lnRef>
          <a:fillRef idx="1">
            <a:schemeClr val="lt1"/>
          </a:fillRef>
          <a:effectRef idx="0">
            <a:schemeClr val="accent4"/>
          </a:effectRef>
          <a:fontRef idx="minor">
            <a:schemeClr val="dk1"/>
          </a:fontRef>
        </p:style>
        <p:txBody>
          <a:bodyPr>
            <a:spAutoFit/>
          </a:bodyPr>
          <a:lstStyle/>
          <a:p>
            <a:pPr marL="342900" indent="-342900" algn="just">
              <a:spcBef>
                <a:spcPts val="600"/>
              </a:spcBef>
              <a:spcAft>
                <a:spcPts val="600"/>
              </a:spcAft>
              <a:buClr>
                <a:srgbClr val="002060"/>
              </a:buClr>
              <a:buFont typeface="Wingdings" panose="05000000000000000000" pitchFamily="2" charset="2"/>
              <a:buChar char="ü"/>
              <a:defRPr/>
            </a:pPr>
            <a:r>
              <a:rPr lang="es-ES" sz="2400" b="1" dirty="0">
                <a:latin typeface="+mj-lt"/>
              </a:rPr>
              <a:t>Asociación de Centros de Lenguas en la Enseñanza Superior</a:t>
            </a:r>
            <a:r>
              <a:rPr lang="es-ES" sz="2400" dirty="0">
                <a:latin typeface="+mj-lt"/>
              </a:rPr>
              <a:t> (</a:t>
            </a:r>
            <a:r>
              <a:rPr lang="es-ES" sz="2400" b="1" dirty="0">
                <a:latin typeface="+mj-lt"/>
              </a:rPr>
              <a:t>ACLES</a:t>
            </a:r>
            <a:r>
              <a:rPr lang="es-ES" sz="2400" dirty="0">
                <a:latin typeface="+mj-lt"/>
              </a:rPr>
              <a:t>), está destinada a promover el aprendizaje y difusión de distintas lenguas en la Enseñanza Superior. </a:t>
            </a:r>
          </a:p>
          <a:p>
            <a:pPr marL="342900" indent="-342900" algn="just">
              <a:spcBef>
                <a:spcPts val="600"/>
              </a:spcBef>
              <a:spcAft>
                <a:spcPts val="600"/>
              </a:spcAft>
              <a:buClr>
                <a:srgbClr val="002060"/>
              </a:buClr>
              <a:buFont typeface="Wingdings" panose="05000000000000000000" pitchFamily="2" charset="2"/>
              <a:buChar char="ü"/>
              <a:defRPr/>
            </a:pPr>
            <a:r>
              <a:rPr lang="es-ES" sz="2400" b="1" dirty="0">
                <a:solidFill>
                  <a:srgbClr val="FF0000"/>
                </a:solidFill>
                <a:latin typeface="+mj-lt"/>
              </a:rPr>
              <a:t>Convocatorias en </a:t>
            </a:r>
            <a:r>
              <a:rPr lang="es-ES" sz="2400" b="1" dirty="0" smtClean="0">
                <a:solidFill>
                  <a:srgbClr val="FF0000"/>
                </a:solidFill>
                <a:latin typeface="+mj-lt"/>
              </a:rPr>
              <a:t>mayo </a:t>
            </a:r>
            <a:r>
              <a:rPr lang="es-ES" sz="2400" b="1" dirty="0">
                <a:solidFill>
                  <a:srgbClr val="FF0000"/>
                </a:solidFill>
                <a:latin typeface="+mj-lt"/>
              </a:rPr>
              <a:t>y </a:t>
            </a:r>
            <a:r>
              <a:rPr lang="es-ES" sz="2400" b="1" dirty="0" smtClean="0">
                <a:solidFill>
                  <a:srgbClr val="FF0000"/>
                </a:solidFill>
                <a:latin typeface="+mj-lt"/>
              </a:rPr>
              <a:t>noviembre </a:t>
            </a:r>
            <a:r>
              <a:rPr lang="es-ES" sz="2400" b="1" dirty="0">
                <a:solidFill>
                  <a:srgbClr val="FF0000"/>
                </a:solidFill>
                <a:latin typeface="+mj-lt"/>
              </a:rPr>
              <a:t>de </a:t>
            </a:r>
            <a:r>
              <a:rPr lang="es-ES" sz="2400" b="1" dirty="0" smtClean="0">
                <a:solidFill>
                  <a:srgbClr val="FF0000"/>
                </a:solidFill>
                <a:latin typeface="+mj-lt"/>
              </a:rPr>
              <a:t>2021</a:t>
            </a:r>
            <a:endParaRPr lang="es-ES" sz="2400" b="1" dirty="0">
              <a:solidFill>
                <a:srgbClr val="FF0000"/>
              </a:solidFill>
              <a:latin typeface="+mj-lt"/>
            </a:endParaRPr>
          </a:p>
          <a:p>
            <a:pPr marL="342900" indent="-342900" algn="just">
              <a:spcBef>
                <a:spcPts val="600"/>
              </a:spcBef>
              <a:spcAft>
                <a:spcPts val="600"/>
              </a:spcAft>
              <a:buClr>
                <a:srgbClr val="002060"/>
              </a:buClr>
              <a:buFont typeface="Wingdings" panose="05000000000000000000" pitchFamily="2" charset="2"/>
              <a:buChar char="ü"/>
              <a:defRPr/>
            </a:pPr>
            <a:r>
              <a:rPr lang="es-ES" sz="2400" b="1" dirty="0">
                <a:latin typeface="+mj-lt"/>
              </a:rPr>
              <a:t>Niveles </a:t>
            </a:r>
            <a:r>
              <a:rPr lang="es-ES" sz="2400" b="1" dirty="0" smtClean="0">
                <a:latin typeface="+mj-lt"/>
              </a:rPr>
              <a:t>B1, </a:t>
            </a:r>
            <a:r>
              <a:rPr lang="es-ES" sz="2400" b="1" dirty="0">
                <a:latin typeface="+mj-lt"/>
              </a:rPr>
              <a:t>B2 </a:t>
            </a:r>
            <a:r>
              <a:rPr lang="es-ES" sz="2400" b="1" dirty="0" smtClean="0">
                <a:latin typeface="+mj-lt"/>
              </a:rPr>
              <a:t> y C1 de inglés</a:t>
            </a:r>
          </a:p>
          <a:p>
            <a:pPr marL="342900" indent="-342900" algn="just">
              <a:spcBef>
                <a:spcPts val="600"/>
              </a:spcBef>
              <a:spcAft>
                <a:spcPts val="600"/>
              </a:spcAft>
              <a:buClr>
                <a:srgbClr val="002060"/>
              </a:buClr>
              <a:buFont typeface="Wingdings" panose="05000000000000000000" pitchFamily="2" charset="2"/>
              <a:buChar char="ü"/>
              <a:defRPr/>
            </a:pPr>
            <a:r>
              <a:rPr lang="es-ES" sz="2400" b="1" dirty="0">
                <a:latin typeface="+mj-lt"/>
                <a:hlinkClick r:id="rId2"/>
              </a:rPr>
              <a:t>http://internacional.umh.es/lingua/acles</a:t>
            </a:r>
            <a:r>
              <a:rPr lang="es-ES" sz="2400" b="1" dirty="0" smtClean="0">
                <a:latin typeface="+mj-lt"/>
                <a:hlinkClick r:id="rId2"/>
              </a:rPr>
              <a:t>/</a:t>
            </a:r>
            <a:r>
              <a:rPr lang="es-ES" sz="2400" b="1" dirty="0" smtClean="0">
                <a:latin typeface="+mj-lt"/>
              </a:rPr>
              <a:t> </a:t>
            </a:r>
            <a:r>
              <a:rPr lang="es-ES" sz="2400" dirty="0" smtClean="0">
                <a:latin typeface="+mj-lt"/>
              </a:rPr>
              <a:t>y</a:t>
            </a:r>
            <a:r>
              <a:rPr lang="es-ES" sz="2400" b="1" dirty="0" smtClean="0">
                <a:latin typeface="+mj-lt"/>
              </a:rPr>
              <a:t> </a:t>
            </a:r>
            <a:r>
              <a:rPr lang="es-ES" sz="2400" b="1" dirty="0" smtClean="0">
                <a:latin typeface="+mj-lt"/>
                <a:hlinkClick r:id="rId3"/>
              </a:rPr>
              <a:t>acles@umh.es</a:t>
            </a:r>
            <a:r>
              <a:rPr lang="es-ES" sz="2400" dirty="0" smtClean="0">
                <a:latin typeface="+mj-lt"/>
              </a:rPr>
              <a:t> </a:t>
            </a:r>
          </a:p>
        </p:txBody>
      </p:sp>
      <p:sp>
        <p:nvSpPr>
          <p:cNvPr id="8" name="7 CuadroTexto"/>
          <p:cNvSpPr txBox="1"/>
          <p:nvPr/>
        </p:nvSpPr>
        <p:spPr>
          <a:xfrm>
            <a:off x="323850" y="1008063"/>
            <a:ext cx="7272486" cy="830997"/>
          </a:xfrm>
          <a:prstGeom prst="rect">
            <a:avLst/>
          </a:prstGeom>
          <a:ln/>
        </p:spPr>
        <p:style>
          <a:lnRef idx="3">
            <a:schemeClr val="lt1"/>
          </a:lnRef>
          <a:fillRef idx="1">
            <a:schemeClr val="accent4"/>
          </a:fillRef>
          <a:effectRef idx="1">
            <a:schemeClr val="accent4"/>
          </a:effectRef>
          <a:fontRef idx="minor">
            <a:schemeClr val="lt1"/>
          </a:fontRef>
        </p:style>
        <p:txBody>
          <a:bodyPr wrap="square">
            <a:spAutoFit/>
          </a:bodyPr>
          <a:lstStyle/>
          <a:p>
            <a:pPr algn="ctr">
              <a:lnSpc>
                <a:spcPct val="150000"/>
              </a:lnSpc>
              <a:spcBef>
                <a:spcPts val="0"/>
              </a:spcBef>
              <a:spcAft>
                <a:spcPts val="600"/>
              </a:spcAft>
              <a:defRPr/>
            </a:pPr>
            <a:r>
              <a:rPr lang="es-ES" sz="3200" b="1" dirty="0">
                <a:latin typeface="+mj-lt"/>
              </a:rPr>
              <a:t>EXÁMENES</a:t>
            </a:r>
            <a:r>
              <a:rPr lang="es-ES" sz="2800" b="1" dirty="0">
                <a:latin typeface="+mj-lt"/>
              </a:rPr>
              <a:t> DE CERTIFICACIÓN CERTACLES</a:t>
            </a:r>
          </a:p>
        </p:txBody>
      </p:sp>
      <p:pic>
        <p:nvPicPr>
          <p:cNvPr id="1026" name="Picture 2" descr="http://secretariageneral.ugr.es/pages/gabcom2011/180102011logotipo_aclesrwfor/!/"/>
          <p:cNvPicPr>
            <a:picLocks noChangeAspect="1" noChangeArrowheads="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7533456" y="5602436"/>
            <a:ext cx="1143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image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lipse 5"/>
          <p:cNvSpPr/>
          <p:nvPr/>
        </p:nvSpPr>
        <p:spPr>
          <a:xfrm>
            <a:off x="179512" y="6052998"/>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7"/>
              </a:rPr>
              <a:t>https://slides.app.goo.gl/qCPiv</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23850" y="764704"/>
            <a:ext cx="6696422" cy="754694"/>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200" b="1" dirty="0">
                <a:latin typeface="+mj-lt"/>
              </a:rPr>
              <a:t>PROGRAMA </a:t>
            </a:r>
            <a:r>
              <a:rPr lang="es-ES" sz="3200" b="1" dirty="0" smtClean="0">
                <a:latin typeface="+mj-lt"/>
              </a:rPr>
              <a:t>BUDDY</a:t>
            </a:r>
            <a:endParaRPr lang="es-ES" sz="3200" b="1" dirty="0">
              <a:latin typeface="+mj-lt"/>
            </a:endParaRPr>
          </a:p>
        </p:txBody>
      </p:sp>
      <p:sp>
        <p:nvSpPr>
          <p:cNvPr id="10" name="9 CuadroTexto"/>
          <p:cNvSpPr txBox="1"/>
          <p:nvPr/>
        </p:nvSpPr>
        <p:spPr>
          <a:xfrm>
            <a:off x="295178" y="1628800"/>
            <a:ext cx="8424936" cy="3262432"/>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spcAft>
                <a:spcPts val="600"/>
              </a:spcAft>
            </a:pPr>
            <a:r>
              <a:rPr lang="es-ES" sz="2400" dirty="0" smtClean="0">
                <a:latin typeface="Arial" panose="020B0604020202020204" pitchFamily="34" charset="0"/>
                <a:cs typeface="Arial" panose="020B0604020202020204" pitchFamily="34" charset="0"/>
              </a:rPr>
              <a:t>Apadrina a un estudiante de intercambio</a:t>
            </a:r>
          </a:p>
          <a:p>
            <a:pPr>
              <a:lnSpc>
                <a:spcPct val="150000"/>
              </a:lnSpc>
              <a:spcAft>
                <a:spcPts val="600"/>
              </a:spcAft>
            </a:pPr>
            <a:r>
              <a:rPr lang="es-ES" sz="2000" dirty="0" smtClean="0">
                <a:solidFill>
                  <a:srgbClr val="C00000"/>
                </a:solidFill>
                <a:latin typeface="Arial" panose="020B0604020202020204" pitchFamily="34" charset="0"/>
                <a:cs typeface="Arial" panose="020B0604020202020204" pitchFamily="34" charset="0"/>
              </a:rPr>
              <a:t>Con la participación en el programa BUDDY se intenta conseguir:</a:t>
            </a:r>
            <a:endParaRPr lang="es-ES" sz="2000" dirty="0" smtClean="0">
              <a:latin typeface="Arial" panose="020B0604020202020204" pitchFamily="34" charset="0"/>
              <a:cs typeface="Arial" panose="020B0604020202020204" pitchFamily="34" charset="0"/>
            </a:endParaRPr>
          </a:p>
          <a:p>
            <a:pPr marL="342900" indent="-342900">
              <a:lnSpc>
                <a:spcPct val="150000"/>
              </a:lnSpc>
              <a:spcAft>
                <a:spcPts val="600"/>
              </a:spcAft>
              <a:buClr>
                <a:srgbClr val="002060"/>
              </a:buClr>
              <a:buFont typeface="Wingdings" panose="05000000000000000000" pitchFamily="2" charset="2"/>
              <a:buChar char="ü"/>
            </a:pPr>
            <a:r>
              <a:rPr lang="es-ES" sz="2000" dirty="0" smtClean="0">
                <a:latin typeface="Arial" panose="020B0604020202020204" pitchFamily="34" charset="0"/>
                <a:cs typeface="Arial" panose="020B0604020202020204" pitchFamily="34" charset="0"/>
              </a:rPr>
              <a:t>Ayudar </a:t>
            </a:r>
            <a:r>
              <a:rPr lang="es-ES" sz="2000" dirty="0">
                <a:latin typeface="Arial" panose="020B0604020202020204" pitchFamily="34" charset="0"/>
                <a:cs typeface="Arial" panose="020B0604020202020204" pitchFamily="34" charset="0"/>
              </a:rPr>
              <a:t>a una mejor y más rápida integración de los estudiantes a la vida universitaria y a las costumbres locales, </a:t>
            </a:r>
            <a:endParaRPr lang="es-ES" sz="2000" dirty="0" smtClean="0">
              <a:latin typeface="Arial" panose="020B0604020202020204" pitchFamily="34" charset="0"/>
              <a:cs typeface="Arial" panose="020B0604020202020204" pitchFamily="34" charset="0"/>
            </a:endParaRPr>
          </a:p>
          <a:p>
            <a:pPr marL="342900" indent="-342900">
              <a:lnSpc>
                <a:spcPct val="150000"/>
              </a:lnSpc>
              <a:spcAft>
                <a:spcPts val="600"/>
              </a:spcAft>
              <a:buClr>
                <a:srgbClr val="002060"/>
              </a:buClr>
              <a:buFont typeface="Wingdings" panose="05000000000000000000" pitchFamily="2" charset="2"/>
              <a:buChar char="ü"/>
            </a:pPr>
            <a:r>
              <a:rPr lang="es-ES" sz="2000" dirty="0" smtClean="0">
                <a:latin typeface="Arial" panose="020B0604020202020204" pitchFamily="34" charset="0"/>
                <a:cs typeface="Arial" panose="020B0604020202020204" pitchFamily="34" charset="0"/>
              </a:rPr>
              <a:t>Dar </a:t>
            </a:r>
            <a:r>
              <a:rPr lang="es-ES" sz="2000" dirty="0">
                <a:latin typeface="Arial" panose="020B0604020202020204" pitchFamily="34" charset="0"/>
                <a:cs typeface="Arial" panose="020B0604020202020204" pitchFamily="34" charset="0"/>
              </a:rPr>
              <a:t>la oportunidad de enriquecer el dominio de una lengua, </a:t>
            </a:r>
            <a:endParaRPr lang="es-ES" sz="2000" dirty="0" smtClean="0">
              <a:latin typeface="Arial" panose="020B0604020202020204" pitchFamily="34" charset="0"/>
              <a:cs typeface="Arial" panose="020B0604020202020204" pitchFamily="34" charset="0"/>
            </a:endParaRPr>
          </a:p>
          <a:p>
            <a:pPr marL="342900" indent="-342900">
              <a:lnSpc>
                <a:spcPct val="150000"/>
              </a:lnSpc>
              <a:spcAft>
                <a:spcPts val="600"/>
              </a:spcAft>
              <a:buClr>
                <a:srgbClr val="002060"/>
              </a:buClr>
              <a:buFont typeface="Wingdings" panose="05000000000000000000" pitchFamily="2" charset="2"/>
              <a:buChar char="ü"/>
            </a:pPr>
            <a:r>
              <a:rPr lang="es-ES" sz="2000" dirty="0" smtClean="0">
                <a:latin typeface="Arial" panose="020B0604020202020204" pitchFamily="34" charset="0"/>
                <a:cs typeface="Arial" panose="020B0604020202020204" pitchFamily="34" charset="0"/>
              </a:rPr>
              <a:t>Conocer </a:t>
            </a:r>
            <a:r>
              <a:rPr lang="es-ES" sz="2000" dirty="0">
                <a:latin typeface="Arial" panose="020B0604020202020204" pitchFamily="34" charset="0"/>
                <a:cs typeface="Arial" panose="020B0604020202020204" pitchFamily="34" charset="0"/>
              </a:rPr>
              <a:t>gente de otros </a:t>
            </a:r>
            <a:r>
              <a:rPr lang="es-ES" sz="2000" dirty="0" smtClean="0">
                <a:latin typeface="Arial" panose="020B0604020202020204" pitchFamily="34" charset="0"/>
                <a:cs typeface="Arial" panose="020B0604020202020204" pitchFamily="34" charset="0"/>
              </a:rPr>
              <a:t>países , otras culturas, etc.</a:t>
            </a:r>
          </a:p>
        </p:txBody>
      </p:sp>
      <p:pic>
        <p:nvPicPr>
          <p:cNvPr id="5"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lipse 5"/>
          <p:cNvSpPr/>
          <p:nvPr/>
        </p:nvSpPr>
        <p:spPr>
          <a:xfrm>
            <a:off x="-172552" y="6021288"/>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extLst>
      <p:ext uri="{BB962C8B-B14F-4D97-AF65-F5344CB8AC3E}">
        <p14:creationId xmlns:p14="http://schemas.microsoft.com/office/powerpoint/2010/main" val="1863824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57200" y="3987800"/>
            <a:ext cx="80772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2800" b="1" dirty="0">
                <a:solidFill>
                  <a:srgbClr val="C00000"/>
                </a:solidFill>
                <a:latin typeface="Tahoma" panose="020B0604030504040204" pitchFamily="34" charset="0"/>
              </a:rPr>
              <a:t>CONVOCATORIA ERASMUS ESTUDIOS </a:t>
            </a:r>
          </a:p>
          <a:p>
            <a:pPr algn="ctr" eaLnBrk="1" hangingPunct="1">
              <a:spcBef>
                <a:spcPct val="50000"/>
              </a:spcBef>
              <a:buFontTx/>
              <a:buNone/>
            </a:pPr>
            <a:r>
              <a:rPr lang="es-ES" altLang="es-ES" sz="2800" b="1" dirty="0" smtClean="0">
                <a:solidFill>
                  <a:srgbClr val="C00000"/>
                </a:solidFill>
                <a:latin typeface="Tahoma" panose="020B0604030504040204" pitchFamily="34" charset="0"/>
              </a:rPr>
              <a:t>2020 </a:t>
            </a:r>
            <a:r>
              <a:rPr lang="es-ES" altLang="es-ES" sz="2800" b="1" dirty="0">
                <a:solidFill>
                  <a:srgbClr val="C00000"/>
                </a:solidFill>
                <a:latin typeface="Tahoma" panose="020B0604030504040204" pitchFamily="34" charset="0"/>
              </a:rPr>
              <a:t>– </a:t>
            </a:r>
            <a:r>
              <a:rPr lang="es-ES" altLang="es-ES" sz="2800" b="1" dirty="0" smtClean="0">
                <a:solidFill>
                  <a:srgbClr val="C00000"/>
                </a:solidFill>
                <a:latin typeface="Tahoma" panose="020B0604030504040204" pitchFamily="34" charset="0"/>
              </a:rPr>
              <a:t>2021</a:t>
            </a:r>
            <a:endParaRPr lang="es-ES" altLang="es-ES" sz="2800" b="1" dirty="0">
              <a:solidFill>
                <a:srgbClr val="C00000"/>
              </a:solidFill>
              <a:latin typeface="Tahoma" panose="020B0604030504040204" pitchFamily="34" charset="0"/>
            </a:endParaRPr>
          </a:p>
        </p:txBody>
      </p:sp>
      <p:pic>
        <p:nvPicPr>
          <p:cNvPr id="36868" name="Picture 5" descr="Erasm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117671"/>
            <a:ext cx="52673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lipse 5"/>
          <p:cNvSpPr/>
          <p:nvPr/>
        </p:nvSpPr>
        <p:spPr>
          <a:xfrm>
            <a:off x="4295369" y="6153259"/>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4"/>
              </a:rPr>
              <a:t>https://slides.app.goo.gl/qCPiv</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95536" y="1065510"/>
            <a:ext cx="7646376" cy="923330"/>
          </a:xfrm>
          <a:prstGeom prst="rect">
            <a:avLst/>
          </a:prstGeom>
          <a:solidFill>
            <a:srgbClr val="0FA11D"/>
          </a:solidFill>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 (ESTUDIOS)</a:t>
            </a:r>
          </a:p>
        </p:txBody>
      </p:sp>
      <p:graphicFrame>
        <p:nvGraphicFramePr>
          <p:cNvPr id="2" name="1 Tabla"/>
          <p:cNvGraphicFramePr>
            <a:graphicFrameLocks noGrp="1"/>
          </p:cNvGraphicFramePr>
          <p:nvPr>
            <p:extLst>
              <p:ext uri="{D42A27DB-BD31-4B8C-83A1-F6EECF244321}">
                <p14:modId xmlns:p14="http://schemas.microsoft.com/office/powerpoint/2010/main" val="1655393245"/>
              </p:ext>
            </p:extLst>
          </p:nvPr>
        </p:nvGraphicFramePr>
        <p:xfrm>
          <a:off x="395288" y="2237130"/>
          <a:ext cx="8345487" cy="4360222"/>
        </p:xfrm>
        <a:graphic>
          <a:graphicData uri="http://schemas.openxmlformats.org/drawingml/2006/table">
            <a:tbl>
              <a:tblPr firstRow="1" firstCol="1" lastRow="1" lastCol="1" bandRow="1" bandCol="1">
                <a:tableStyleId>{5C22544A-7EE6-4342-B048-85BDC9FD1C3A}</a:tableStyleId>
              </a:tblPr>
              <a:tblGrid>
                <a:gridCol w="1584025">
                  <a:extLst>
                    <a:ext uri="{9D8B030D-6E8A-4147-A177-3AD203B41FA5}">
                      <a16:colId xmlns:a16="http://schemas.microsoft.com/office/drawing/2014/main" val="20000"/>
                    </a:ext>
                  </a:extLst>
                </a:gridCol>
                <a:gridCol w="5688092">
                  <a:extLst>
                    <a:ext uri="{9D8B030D-6E8A-4147-A177-3AD203B41FA5}">
                      <a16:colId xmlns:a16="http://schemas.microsoft.com/office/drawing/2014/main" val="20001"/>
                    </a:ext>
                  </a:extLst>
                </a:gridCol>
                <a:gridCol w="1073370">
                  <a:extLst>
                    <a:ext uri="{9D8B030D-6E8A-4147-A177-3AD203B41FA5}">
                      <a16:colId xmlns:a16="http://schemas.microsoft.com/office/drawing/2014/main" val="20002"/>
                    </a:ext>
                  </a:extLst>
                </a:gridCol>
              </a:tblGrid>
              <a:tr h="779710">
                <a:tc>
                  <a:txBody>
                    <a:bodyPr/>
                    <a:lstStyle/>
                    <a:p>
                      <a:pPr algn="ctr">
                        <a:spcAft>
                          <a:spcPts val="0"/>
                        </a:spcAft>
                      </a:pPr>
                      <a:r>
                        <a:rPr lang="es-ES" sz="1400" dirty="0">
                          <a:solidFill>
                            <a:schemeClr val="tx1"/>
                          </a:solidFill>
                          <a:effectLst/>
                          <a:latin typeface="Arial" pitchFamily="34" charset="0"/>
                          <a:cs typeface="Arial" pitchFamily="34" charset="0"/>
                        </a:rPr>
                        <a:t>Mérito</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s-ES" sz="1400" dirty="0">
                          <a:solidFill>
                            <a:schemeClr val="tx1"/>
                          </a:solidFill>
                          <a:effectLst/>
                          <a:latin typeface="Arial" pitchFamily="34" charset="0"/>
                          <a:cs typeface="Arial" pitchFamily="34" charset="0"/>
                        </a:rPr>
                        <a:t>Criterios</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s-ES" sz="1400" dirty="0">
                          <a:solidFill>
                            <a:schemeClr val="tx1"/>
                          </a:solidFill>
                          <a:effectLst/>
                          <a:latin typeface="Arial" pitchFamily="34" charset="0"/>
                          <a:cs typeface="Arial" pitchFamily="34" charset="0"/>
                        </a:rPr>
                        <a:t>Puntuación máxima sobre 13</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259548">
                <a:tc>
                  <a:txBody>
                    <a:bodyPr/>
                    <a:lstStyle/>
                    <a:p>
                      <a:pPr algn="ctr">
                        <a:spcAft>
                          <a:spcPts val="0"/>
                        </a:spcAft>
                      </a:pPr>
                      <a:r>
                        <a:rPr lang="es-ES" sz="1400" dirty="0">
                          <a:solidFill>
                            <a:schemeClr val="tx1"/>
                          </a:solidFill>
                          <a:effectLst/>
                          <a:latin typeface="Arial" pitchFamily="34" charset="0"/>
                          <a:cs typeface="Arial" pitchFamily="34" charset="0"/>
                        </a:rPr>
                        <a:t>Expediente académico</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r>
                        <a:rPr lang="es-ES" sz="1600" b="1" kern="1200" dirty="0" smtClean="0">
                          <a:solidFill>
                            <a:schemeClr val="dk1"/>
                          </a:solidFill>
                          <a:effectLst/>
                          <a:latin typeface="+mj-lt"/>
                          <a:ea typeface="+mn-ea"/>
                          <a:cs typeface="+mn-cs"/>
                        </a:rPr>
                        <a:t>Para Grado: </a:t>
                      </a:r>
                      <a:endParaRPr lang="es-ES" sz="1600" kern="1200" dirty="0" smtClean="0">
                        <a:solidFill>
                          <a:schemeClr val="dk1"/>
                        </a:solidFill>
                        <a:effectLst/>
                        <a:latin typeface="+mj-lt"/>
                        <a:ea typeface="+mn-ea"/>
                        <a:cs typeface="+mn-cs"/>
                      </a:endParaRPr>
                    </a:p>
                    <a:p>
                      <a:r>
                        <a:rPr lang="es-ES" sz="1600" kern="1200" dirty="0" smtClean="0">
                          <a:solidFill>
                            <a:schemeClr val="dk1"/>
                          </a:solidFill>
                          <a:effectLst/>
                          <a:latin typeface="+mj-lt"/>
                          <a:ea typeface="+mn-ea"/>
                          <a:cs typeface="+mn-cs"/>
                        </a:rPr>
                        <a:t>Media tipo C según R.D. 1125/2003 (créditos básicos y obligatorios superados hasta el curso inmediatamente  anterior “septiembre 19”) y el número de créditos totales superados.</a:t>
                      </a:r>
                    </a:p>
                    <a:p>
                      <a:r>
                        <a:rPr lang="es-ES" sz="600" kern="1200" dirty="0" smtClean="0">
                          <a:solidFill>
                            <a:schemeClr val="dk1"/>
                          </a:solidFill>
                          <a:effectLst/>
                          <a:latin typeface="+mj-lt"/>
                          <a:ea typeface="+mn-ea"/>
                          <a:cs typeface="+mn-cs"/>
                        </a:rPr>
                        <a:t> </a:t>
                      </a:r>
                    </a:p>
                    <a:p>
                      <a:r>
                        <a:rPr lang="es-ES" sz="1600" b="1" kern="1200" dirty="0" smtClean="0">
                          <a:solidFill>
                            <a:schemeClr val="dk1"/>
                          </a:solidFill>
                          <a:effectLst/>
                          <a:latin typeface="+mj-lt"/>
                          <a:ea typeface="+mn-ea"/>
                          <a:cs typeface="+mn-cs"/>
                        </a:rPr>
                        <a:t>Para Máster y Doctorado:</a:t>
                      </a:r>
                      <a:endParaRPr lang="es-ES" sz="1600" kern="1200" dirty="0" smtClean="0">
                        <a:solidFill>
                          <a:schemeClr val="dk1"/>
                        </a:solidFill>
                        <a:effectLst/>
                        <a:latin typeface="+mj-lt"/>
                        <a:ea typeface="+mn-ea"/>
                        <a:cs typeface="+mn-cs"/>
                      </a:endParaRPr>
                    </a:p>
                    <a:p>
                      <a:r>
                        <a:rPr lang="es-ES" sz="1600" kern="1200" dirty="0" smtClean="0">
                          <a:solidFill>
                            <a:schemeClr val="dk1"/>
                          </a:solidFill>
                          <a:effectLst/>
                          <a:latin typeface="+mj-lt"/>
                          <a:ea typeface="+mn-ea"/>
                          <a:cs typeface="+mn-cs"/>
                        </a:rPr>
                        <a:t>Media tipo C según R.D. 1125/2003 y el número de créditos totales superados.</a:t>
                      </a:r>
                    </a:p>
                    <a:p>
                      <a:r>
                        <a:rPr lang="es-ES" sz="600" kern="1200" dirty="0" smtClean="0">
                          <a:solidFill>
                            <a:schemeClr val="dk1"/>
                          </a:solidFill>
                          <a:effectLst/>
                          <a:latin typeface="+mj-lt"/>
                          <a:ea typeface="+mn-ea"/>
                          <a:cs typeface="+mn-cs"/>
                        </a:rPr>
                        <a:t> </a:t>
                      </a:r>
                    </a:p>
                    <a:p>
                      <a:r>
                        <a:rPr lang="es-ES" sz="1600" kern="1200" dirty="0" smtClean="0">
                          <a:solidFill>
                            <a:schemeClr val="dk1"/>
                          </a:solidFill>
                          <a:effectLst/>
                          <a:latin typeface="+mj-lt"/>
                          <a:ea typeface="+mn-ea"/>
                          <a:cs typeface="+mn-cs"/>
                        </a:rPr>
                        <a:t>Para el cálculo de este valor se tendrá en cuenta el 40% de la nota y el 60% de los créditos totales superados.</a:t>
                      </a:r>
                      <a:endParaRPr lang="es-ES" sz="1600" kern="1200" dirty="0">
                        <a:solidFill>
                          <a:schemeClr val="dk1"/>
                        </a:solidFill>
                        <a:effectLst/>
                        <a:latin typeface="+mj-lt"/>
                        <a:ea typeface="+mn-ea"/>
                        <a:cs typeface="+mn-cs"/>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a:solidFill>
                            <a:schemeClr val="tx1"/>
                          </a:solidFill>
                          <a:effectLst/>
                          <a:latin typeface="Arial" pitchFamily="34" charset="0"/>
                          <a:cs typeface="Arial" pitchFamily="34" charset="0"/>
                        </a:rPr>
                        <a:t>3</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7030">
                <a:tc rowSpan="5">
                  <a:txBody>
                    <a:bodyPr/>
                    <a:lstStyle/>
                    <a:p>
                      <a:pPr algn="ctr">
                        <a:spcAft>
                          <a:spcPts val="0"/>
                        </a:spcAft>
                      </a:pPr>
                      <a:r>
                        <a:rPr lang="es-ES" sz="1400" dirty="0" smtClean="0">
                          <a:solidFill>
                            <a:schemeClr val="tx1"/>
                          </a:solidFill>
                          <a:effectLst/>
                          <a:latin typeface="Arial" pitchFamily="34" charset="0"/>
                          <a:cs typeface="Arial" pitchFamily="34" charset="0"/>
                        </a:rPr>
                        <a:t>Conocimientos de INGLÉS</a:t>
                      </a:r>
                    </a:p>
                    <a:p>
                      <a:pPr algn="ctr">
                        <a:spcAft>
                          <a:spcPts val="0"/>
                        </a:spcAft>
                      </a:pPr>
                      <a:r>
                        <a:rPr lang="es-ES" sz="1400" dirty="0" smtClean="0">
                          <a:solidFill>
                            <a:schemeClr val="tx1"/>
                          </a:solidFill>
                          <a:effectLst/>
                          <a:latin typeface="Arial" pitchFamily="34" charset="0"/>
                          <a:cs typeface="Arial" pitchFamily="34" charset="0"/>
                        </a:rPr>
                        <a:t> </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spcAft>
                          <a:spcPts val="0"/>
                        </a:spcAft>
                      </a:pPr>
                      <a:r>
                        <a:rPr lang="es-ES" sz="1400" dirty="0" smtClean="0">
                          <a:effectLst/>
                          <a:latin typeface="Arial" pitchFamily="34" charset="0"/>
                          <a:ea typeface="Times New Roman"/>
                          <a:cs typeface="Arial" pitchFamily="34" charset="0"/>
                        </a:rPr>
                        <a:t>Certificación C2 MCER</a:t>
                      </a:r>
                      <a:endParaRPr lang="es-ES" sz="1400" dirty="0">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mn-ea"/>
                          <a:cs typeface="Arial" pitchFamily="34" charset="0"/>
                        </a:rPr>
                        <a:t>2</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8075">
                <a:tc vMerge="1">
                  <a:txBody>
                    <a:bodyPr/>
                    <a:lstStyle/>
                    <a:p>
                      <a:endParaRPr lang="es-E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400" dirty="0" smtClean="0">
                          <a:effectLst/>
                          <a:latin typeface="Arial" pitchFamily="34" charset="0"/>
                          <a:cs typeface="Arial" pitchFamily="34" charset="0"/>
                        </a:rPr>
                        <a:t>Certificación C1 MCER</a:t>
                      </a:r>
                      <a:endParaRPr lang="es-ES" sz="1400" dirty="0" smtClean="0">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mn-ea"/>
                          <a:cs typeface="Arial" pitchFamily="34" charset="0"/>
                        </a:rPr>
                        <a:t>1,5</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6057">
                <a:tc vMerge="1">
                  <a:txBody>
                    <a:bodyPr/>
                    <a:lstStyle/>
                    <a:p>
                      <a:endParaRPr lang="es-E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400" dirty="0" smtClean="0">
                          <a:effectLst/>
                          <a:latin typeface="Arial" pitchFamily="34" charset="0"/>
                          <a:cs typeface="Arial" pitchFamily="34" charset="0"/>
                        </a:rPr>
                        <a:t>Certificación B2</a:t>
                      </a:r>
                      <a:r>
                        <a:rPr lang="es-ES" sz="1400" baseline="0" dirty="0" smtClean="0">
                          <a:effectLst/>
                          <a:latin typeface="Arial" pitchFamily="34" charset="0"/>
                          <a:cs typeface="Arial" pitchFamily="34" charset="0"/>
                        </a:rPr>
                        <a:t> MCER (6º laboratorio de idiomas UMH/EOI) IRIS B2.2</a:t>
                      </a:r>
                      <a:endParaRPr lang="es-ES" sz="1400" dirty="0" smtClean="0">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Times New Roman"/>
                          <a:cs typeface="Arial" pitchFamily="34" charset="0"/>
                        </a:rPr>
                        <a:t>1</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25955">
                <a:tc vMerge="1">
                  <a:txBody>
                    <a:bodyPr/>
                    <a:lstStyle/>
                    <a:p>
                      <a:endParaRPr lang="es-E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400" dirty="0" smtClean="0">
                          <a:effectLst/>
                          <a:latin typeface="Arial" pitchFamily="34" charset="0"/>
                          <a:cs typeface="Arial" pitchFamily="34" charset="0"/>
                        </a:rPr>
                        <a:t>Certificación</a:t>
                      </a:r>
                      <a:r>
                        <a:rPr lang="es-ES" sz="1400" baseline="0" dirty="0" smtClean="0">
                          <a:effectLst/>
                          <a:latin typeface="Arial" pitchFamily="34" charset="0"/>
                          <a:cs typeface="Arial" pitchFamily="34" charset="0"/>
                        </a:rPr>
                        <a:t> 5º laboratorio de idiomas/EOI</a:t>
                      </a:r>
                      <a:r>
                        <a:rPr lang="es-ES" sz="1400" b="0" baseline="0" dirty="0">
                          <a:solidFill>
                            <a:schemeClr val="tx1"/>
                          </a:solidFill>
                          <a:effectLst/>
                          <a:latin typeface="Arial" pitchFamily="34" charset="0"/>
                          <a:cs typeface="Arial" pitchFamily="34" charset="0"/>
                        </a:rPr>
                        <a:t> </a:t>
                      </a:r>
                      <a:r>
                        <a:rPr lang="es-ES" sz="1400" b="0" baseline="0" dirty="0" smtClean="0">
                          <a:solidFill>
                            <a:schemeClr val="tx1"/>
                          </a:solidFill>
                          <a:effectLst/>
                          <a:latin typeface="Arial" pitchFamily="34" charset="0"/>
                          <a:cs typeface="Arial" pitchFamily="34" charset="0"/>
                        </a:rPr>
                        <a:t>IRIS B2.1</a:t>
                      </a:r>
                      <a:endParaRPr lang="es-ES" sz="1400" dirty="0" smtClean="0">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mn-ea"/>
                          <a:cs typeface="Arial" pitchFamily="34" charset="0"/>
                        </a:rPr>
                        <a:t>0,5</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25955">
                <a:tc vMerge="1">
                  <a:txBody>
                    <a:bodyPr/>
                    <a:lstStyle/>
                    <a:p>
                      <a:pPr algn="ctr">
                        <a:spcAft>
                          <a:spcPts val="0"/>
                        </a:spcAft>
                      </a:pP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400" b="0" dirty="0" smtClean="0">
                          <a:solidFill>
                            <a:schemeClr val="tx1"/>
                          </a:solidFill>
                          <a:effectLst/>
                          <a:latin typeface="Arial" pitchFamily="34" charset="0"/>
                          <a:cs typeface="Arial" pitchFamily="34" charset="0"/>
                        </a:rPr>
                        <a:t>Certificación B1</a:t>
                      </a:r>
                      <a:r>
                        <a:rPr lang="es-ES" sz="1400" b="0" baseline="0" dirty="0" smtClean="0">
                          <a:solidFill>
                            <a:schemeClr val="tx1"/>
                          </a:solidFill>
                          <a:effectLst/>
                          <a:latin typeface="Arial" pitchFamily="34" charset="0"/>
                          <a:cs typeface="Arial" pitchFamily="34" charset="0"/>
                        </a:rPr>
                        <a:t> MCER (4º laboratorio de idiomas UMH/EOI) IRIS B1.2</a:t>
                      </a:r>
                      <a:endParaRPr lang="es-ES" sz="1400" b="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Times New Roman"/>
                          <a:cs typeface="Arial" pitchFamily="34" charset="0"/>
                        </a:rPr>
                        <a:t>0,25</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479873"/>
                  </a:ext>
                </a:extLst>
              </a:tr>
            </a:tbl>
          </a:graphicData>
        </a:graphic>
      </p:graphicFrame>
      <p:pic>
        <p:nvPicPr>
          <p:cNvPr id="37920" name="Picture 5" descr="Erasm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26988"/>
            <a:ext cx="2795588" cy="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697476803"/>
              </p:ext>
            </p:extLst>
          </p:nvPr>
        </p:nvGraphicFramePr>
        <p:xfrm>
          <a:off x="395288" y="2492896"/>
          <a:ext cx="8345487" cy="3733027"/>
        </p:xfrm>
        <a:graphic>
          <a:graphicData uri="http://schemas.openxmlformats.org/drawingml/2006/table">
            <a:tbl>
              <a:tblPr firstRow="1" firstCol="1" lastRow="1" lastCol="1" bandRow="1" bandCol="1">
                <a:tableStyleId>{5C22544A-7EE6-4342-B048-85BDC9FD1C3A}</a:tableStyleId>
              </a:tblPr>
              <a:tblGrid>
                <a:gridCol w="1944031">
                  <a:extLst>
                    <a:ext uri="{9D8B030D-6E8A-4147-A177-3AD203B41FA5}">
                      <a16:colId xmlns:a16="http://schemas.microsoft.com/office/drawing/2014/main" val="20000"/>
                    </a:ext>
                  </a:extLst>
                </a:gridCol>
                <a:gridCol w="5328086">
                  <a:extLst>
                    <a:ext uri="{9D8B030D-6E8A-4147-A177-3AD203B41FA5}">
                      <a16:colId xmlns:a16="http://schemas.microsoft.com/office/drawing/2014/main" val="20001"/>
                    </a:ext>
                  </a:extLst>
                </a:gridCol>
                <a:gridCol w="1073370">
                  <a:extLst>
                    <a:ext uri="{9D8B030D-6E8A-4147-A177-3AD203B41FA5}">
                      <a16:colId xmlns:a16="http://schemas.microsoft.com/office/drawing/2014/main" val="20002"/>
                    </a:ext>
                  </a:extLst>
                </a:gridCol>
              </a:tblGrid>
              <a:tr h="781501">
                <a:tc>
                  <a:txBody>
                    <a:bodyPr/>
                    <a:lstStyle/>
                    <a:p>
                      <a:pPr algn="ctr">
                        <a:spcAft>
                          <a:spcPts val="0"/>
                        </a:spcAft>
                      </a:pPr>
                      <a:r>
                        <a:rPr lang="es-ES" sz="1400" dirty="0">
                          <a:solidFill>
                            <a:schemeClr val="tx1"/>
                          </a:solidFill>
                          <a:effectLst/>
                          <a:latin typeface="Arial" pitchFamily="34" charset="0"/>
                          <a:cs typeface="Arial" pitchFamily="34" charset="0"/>
                        </a:rPr>
                        <a:t>Mérito</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s-ES" sz="1400" dirty="0">
                          <a:solidFill>
                            <a:schemeClr val="tx1"/>
                          </a:solidFill>
                          <a:effectLst/>
                          <a:latin typeface="Arial" pitchFamily="34" charset="0"/>
                          <a:cs typeface="Arial" pitchFamily="34" charset="0"/>
                        </a:rPr>
                        <a:t>Criterios</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s-ES" sz="1400" dirty="0">
                          <a:solidFill>
                            <a:schemeClr val="tx1"/>
                          </a:solidFill>
                          <a:effectLst/>
                          <a:latin typeface="Arial" pitchFamily="34" charset="0"/>
                          <a:cs typeface="Arial" pitchFamily="34" charset="0"/>
                        </a:rPr>
                        <a:t>Puntuación máxima sobre 13</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26465">
                <a:tc rowSpan="7">
                  <a:txBody>
                    <a:bodyPr/>
                    <a:lstStyle/>
                    <a:p>
                      <a:pPr algn="ctr">
                        <a:spcAft>
                          <a:spcPts val="0"/>
                        </a:spcAft>
                      </a:pPr>
                      <a:r>
                        <a:rPr lang="es-ES" sz="1400" dirty="0">
                          <a:solidFill>
                            <a:schemeClr val="tx1"/>
                          </a:solidFill>
                          <a:effectLst/>
                          <a:latin typeface="Arial" pitchFamily="34" charset="0"/>
                          <a:cs typeface="Arial" pitchFamily="34" charset="0"/>
                        </a:rPr>
                        <a:t>Conocimientos del idiomas de destino </a:t>
                      </a: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1400" dirty="0" smtClean="0">
                          <a:effectLst/>
                          <a:latin typeface="Arial" pitchFamily="34" charset="0"/>
                          <a:cs typeface="Arial" pitchFamily="34" charset="0"/>
                        </a:rPr>
                        <a:t>Certificación  C1 MCER o superior</a:t>
                      </a:r>
                      <a:endParaRPr lang="es-ES" sz="1400" dirty="0" smtClean="0">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Times New Roman"/>
                          <a:cs typeface="Arial" pitchFamily="34" charset="0"/>
                        </a:rPr>
                        <a:t>3</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6465">
                <a:tc vMerge="1">
                  <a:txBody>
                    <a:bodyPr/>
                    <a:lstStyle/>
                    <a:p>
                      <a:pPr algn="just">
                        <a:spcAft>
                          <a:spcPts val="0"/>
                        </a:spcAft>
                      </a:pPr>
                      <a:endParaRPr lang="es-ES" sz="1400" dirty="0">
                        <a:solidFill>
                          <a:schemeClr val="tx1"/>
                        </a:solidFill>
                        <a:effectLst/>
                        <a:latin typeface="Arial" pitchFamily="34" charset="0"/>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spcAft>
                          <a:spcPts val="0"/>
                        </a:spcAft>
                      </a:pPr>
                      <a:r>
                        <a:rPr lang="es-ES" sz="1400" dirty="0">
                          <a:solidFill>
                            <a:schemeClr val="tx1"/>
                          </a:solidFill>
                          <a:effectLst/>
                          <a:latin typeface="Arial" pitchFamily="34" charset="0"/>
                          <a:cs typeface="Arial" pitchFamily="34" charset="0"/>
                        </a:rPr>
                        <a:t>Certificación </a:t>
                      </a:r>
                      <a:r>
                        <a:rPr lang="es-ES" sz="1400" dirty="0" smtClean="0">
                          <a:solidFill>
                            <a:schemeClr val="tx1"/>
                          </a:solidFill>
                          <a:effectLst/>
                          <a:latin typeface="Arial" pitchFamily="34" charset="0"/>
                          <a:cs typeface="Arial" pitchFamily="34" charset="0"/>
                        </a:rPr>
                        <a:t>B2 o superior  (6º curso EOI)</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mn-ea"/>
                          <a:cs typeface="Arial" pitchFamily="34" charset="0"/>
                        </a:rPr>
                        <a:t>2.5</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0205">
                <a:tc vMerge="1">
                  <a:txBody>
                    <a:bodyPr/>
                    <a:lstStyle/>
                    <a:p>
                      <a:endParaRPr lang="es-ES"/>
                    </a:p>
                  </a:txBody>
                  <a:tcPr/>
                </a:tc>
                <a:tc>
                  <a:txBody>
                    <a:bodyPr/>
                    <a:lstStyle/>
                    <a:p>
                      <a:pPr>
                        <a:spcAft>
                          <a:spcPts val="0"/>
                        </a:spcAft>
                      </a:pPr>
                      <a:r>
                        <a:rPr lang="es-ES" sz="1400" dirty="0">
                          <a:solidFill>
                            <a:schemeClr val="tx1"/>
                          </a:solidFill>
                          <a:effectLst/>
                          <a:latin typeface="Arial" pitchFamily="34" charset="0"/>
                          <a:cs typeface="Arial" pitchFamily="34" charset="0"/>
                        </a:rPr>
                        <a:t>Certificación </a:t>
                      </a:r>
                      <a:r>
                        <a:rPr lang="es-ES" sz="1400" dirty="0" smtClean="0">
                          <a:solidFill>
                            <a:schemeClr val="tx1"/>
                          </a:solidFill>
                          <a:effectLst/>
                          <a:latin typeface="Arial" pitchFamily="34" charset="0"/>
                          <a:cs typeface="Arial" pitchFamily="34" charset="0"/>
                        </a:rPr>
                        <a:t>5º curso EOI</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mn-ea"/>
                          <a:cs typeface="Arial" pitchFamily="34" charset="0"/>
                        </a:rPr>
                        <a:t>2</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26465">
                <a:tc vMerge="1">
                  <a:txBody>
                    <a:bodyPr/>
                    <a:lstStyle/>
                    <a:p>
                      <a:endParaRPr lang="es-ES"/>
                    </a:p>
                  </a:txBody>
                  <a:tcPr/>
                </a:tc>
                <a:tc>
                  <a:txBody>
                    <a:bodyPr/>
                    <a:lstStyle/>
                    <a:p>
                      <a:pPr>
                        <a:spcAft>
                          <a:spcPts val="0"/>
                        </a:spcAft>
                      </a:pPr>
                      <a:r>
                        <a:rPr lang="es-ES" sz="1400" dirty="0">
                          <a:solidFill>
                            <a:schemeClr val="tx1"/>
                          </a:solidFill>
                          <a:effectLst/>
                          <a:latin typeface="Arial" pitchFamily="34" charset="0"/>
                          <a:cs typeface="Arial" pitchFamily="34" charset="0"/>
                        </a:rPr>
                        <a:t>Certificación </a:t>
                      </a:r>
                      <a:r>
                        <a:rPr lang="es-ES" sz="1400" dirty="0" smtClean="0">
                          <a:solidFill>
                            <a:schemeClr val="tx1"/>
                          </a:solidFill>
                          <a:effectLst/>
                          <a:latin typeface="Arial" pitchFamily="34" charset="0"/>
                          <a:cs typeface="Arial" pitchFamily="34" charset="0"/>
                        </a:rPr>
                        <a:t>B1 del MCER (4º curso EOI)</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a:solidFill>
                            <a:schemeClr val="tx1"/>
                          </a:solidFill>
                          <a:effectLst/>
                          <a:latin typeface="Arial" pitchFamily="34" charset="0"/>
                          <a:cs typeface="Arial" pitchFamily="34" charset="0"/>
                        </a:rPr>
                        <a:t>1.5</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30205">
                <a:tc vMerge="1">
                  <a:txBody>
                    <a:bodyPr/>
                    <a:lstStyle/>
                    <a:p>
                      <a:endParaRPr lang="es-ES"/>
                    </a:p>
                  </a:txBody>
                  <a:tcPr/>
                </a:tc>
                <a:tc>
                  <a:txBody>
                    <a:bodyPr/>
                    <a:lstStyle/>
                    <a:p>
                      <a:pPr>
                        <a:spcAft>
                          <a:spcPts val="0"/>
                        </a:spcAft>
                      </a:pPr>
                      <a:r>
                        <a:rPr lang="es-ES" sz="1400" dirty="0">
                          <a:solidFill>
                            <a:schemeClr val="tx1"/>
                          </a:solidFill>
                          <a:effectLst/>
                          <a:latin typeface="Arial" pitchFamily="34" charset="0"/>
                          <a:cs typeface="Arial" pitchFamily="34" charset="0"/>
                        </a:rPr>
                        <a:t>Certificación </a:t>
                      </a:r>
                      <a:r>
                        <a:rPr lang="es-ES" sz="1400" dirty="0" smtClean="0">
                          <a:solidFill>
                            <a:schemeClr val="tx1"/>
                          </a:solidFill>
                          <a:effectLst/>
                          <a:latin typeface="Arial" pitchFamily="34" charset="0"/>
                          <a:cs typeface="Arial" pitchFamily="34" charset="0"/>
                        </a:rPr>
                        <a:t>3º curso EOI</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cs typeface="Arial" pitchFamily="34" charset="0"/>
                        </a:rPr>
                        <a:t>1</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26465">
                <a:tc vMerge="1">
                  <a:txBody>
                    <a:bodyPr/>
                    <a:lstStyle/>
                    <a:p>
                      <a:endParaRPr lang="es-ES"/>
                    </a:p>
                  </a:txBody>
                  <a:tcPr/>
                </a:tc>
                <a:tc>
                  <a:txBody>
                    <a:bodyPr/>
                    <a:lstStyle/>
                    <a:p>
                      <a:pPr>
                        <a:spcAft>
                          <a:spcPts val="0"/>
                        </a:spcAft>
                      </a:pPr>
                      <a:r>
                        <a:rPr lang="es-ES" sz="1400" dirty="0">
                          <a:solidFill>
                            <a:schemeClr val="tx1"/>
                          </a:solidFill>
                          <a:effectLst/>
                          <a:latin typeface="Arial" pitchFamily="34" charset="0"/>
                          <a:cs typeface="Arial" pitchFamily="34" charset="0"/>
                        </a:rPr>
                        <a:t>Certificación </a:t>
                      </a:r>
                      <a:r>
                        <a:rPr lang="es-ES" sz="1400" dirty="0" smtClean="0">
                          <a:solidFill>
                            <a:schemeClr val="tx1"/>
                          </a:solidFill>
                          <a:effectLst/>
                          <a:latin typeface="Arial" pitchFamily="34" charset="0"/>
                          <a:cs typeface="Arial" pitchFamily="34" charset="0"/>
                        </a:rPr>
                        <a:t>A2 del MCER (2º curso EOI) </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mn-ea"/>
                          <a:cs typeface="Arial" pitchFamily="34" charset="0"/>
                        </a:rPr>
                        <a:t>0.5</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26465">
                <a:tc vMerge="1">
                  <a:txBody>
                    <a:bodyPr/>
                    <a:lstStyle/>
                    <a:p>
                      <a:pPr algn="just">
                        <a:spcAft>
                          <a:spcPts val="0"/>
                        </a:spcAft>
                      </a:pPr>
                      <a:endParaRPr lang="es-ES" sz="1400" dirty="0">
                        <a:solidFill>
                          <a:schemeClr val="tx1"/>
                        </a:solidFill>
                        <a:effectLst/>
                        <a:latin typeface="Arial" pitchFamily="34" charset="0"/>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solidFill>
                            <a:schemeClr val="tx1"/>
                          </a:solidFill>
                          <a:effectLst/>
                          <a:latin typeface="Arial" pitchFamily="34" charset="0"/>
                          <a:cs typeface="Arial" pitchFamily="34" charset="0"/>
                        </a:rPr>
                        <a:t>Certificación A1 del MCER (1º curso EOI) </a:t>
                      </a:r>
                      <a:endParaRPr lang="es-ES" sz="1400" dirty="0" smtClean="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smtClean="0">
                          <a:solidFill>
                            <a:schemeClr val="tx1"/>
                          </a:solidFill>
                          <a:effectLst/>
                          <a:latin typeface="Arial" pitchFamily="34" charset="0"/>
                          <a:ea typeface="Times New Roman"/>
                          <a:cs typeface="Arial" pitchFamily="34" charset="0"/>
                        </a:rPr>
                        <a:t>0.25</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905861">
                <a:tc>
                  <a:txBody>
                    <a:bodyPr/>
                    <a:lstStyle/>
                    <a:p>
                      <a:pPr algn="ctr">
                        <a:spcAft>
                          <a:spcPts val="0"/>
                        </a:spcAft>
                      </a:pPr>
                      <a:r>
                        <a:rPr lang="es-ES" sz="1400" dirty="0">
                          <a:solidFill>
                            <a:schemeClr val="tx1"/>
                          </a:solidFill>
                          <a:effectLst/>
                          <a:latin typeface="Arial" pitchFamily="34" charset="0"/>
                          <a:cs typeface="Arial" pitchFamily="34" charset="0"/>
                        </a:rPr>
                        <a:t>Adecuación a la plaza valorada por la Comisión de Selección</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a:txBody>
                    <a:bodyPr/>
                    <a:lstStyle/>
                    <a:p>
                      <a:pPr algn="just">
                        <a:spcAft>
                          <a:spcPts val="0"/>
                        </a:spcAft>
                      </a:pPr>
                      <a:r>
                        <a:rPr lang="es-ES" sz="1400" dirty="0">
                          <a:solidFill>
                            <a:schemeClr val="tx1"/>
                          </a:solidFill>
                          <a:effectLst/>
                          <a:latin typeface="Arial" pitchFamily="34" charset="0"/>
                          <a:cs typeface="Arial" pitchFamily="34" charset="0"/>
                        </a:rPr>
                        <a:t>Para  aquellas plazas que la Comisión de Selección considere necesario se valorará el </a:t>
                      </a:r>
                      <a:r>
                        <a:rPr lang="es-ES" sz="1400" dirty="0" err="1">
                          <a:solidFill>
                            <a:schemeClr val="tx1"/>
                          </a:solidFill>
                          <a:effectLst/>
                          <a:latin typeface="Arial" pitchFamily="34" charset="0"/>
                          <a:cs typeface="Arial" pitchFamily="34" charset="0"/>
                        </a:rPr>
                        <a:t>Curriculum</a:t>
                      </a:r>
                      <a:r>
                        <a:rPr lang="es-ES" sz="1400" dirty="0">
                          <a:solidFill>
                            <a:schemeClr val="tx1"/>
                          </a:solidFill>
                          <a:effectLst/>
                          <a:latin typeface="Arial" pitchFamily="34" charset="0"/>
                          <a:cs typeface="Arial" pitchFamily="34" charset="0"/>
                        </a:rPr>
                        <a:t> vitae y se realizará una entrevista personal obteniéndose hasta un máximo de 3 puntos.</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BFEBC"/>
                    </a:solidFill>
                  </a:tcPr>
                </a:tc>
                <a:tc>
                  <a:txBody>
                    <a:bodyPr/>
                    <a:lstStyle/>
                    <a:p>
                      <a:pPr algn="ctr">
                        <a:spcAft>
                          <a:spcPts val="0"/>
                        </a:spcAft>
                      </a:pPr>
                      <a:r>
                        <a:rPr lang="es-ES" sz="1400" dirty="0">
                          <a:solidFill>
                            <a:schemeClr val="tx1"/>
                          </a:solidFill>
                          <a:effectLst/>
                          <a:latin typeface="Arial" pitchFamily="34" charset="0"/>
                          <a:cs typeface="Arial" pitchFamily="34" charset="0"/>
                        </a:rPr>
                        <a:t>3</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26465">
                <a:tc gridSpan="2">
                  <a:txBody>
                    <a:bodyPr/>
                    <a:lstStyle/>
                    <a:p>
                      <a:pPr algn="ctr">
                        <a:spcAft>
                          <a:spcPts val="0"/>
                        </a:spcAft>
                      </a:pPr>
                      <a:r>
                        <a:rPr lang="es-ES" sz="1400" dirty="0">
                          <a:solidFill>
                            <a:schemeClr val="tx1"/>
                          </a:solidFill>
                          <a:effectLst/>
                          <a:latin typeface="Arial" pitchFamily="34" charset="0"/>
                          <a:cs typeface="Arial" pitchFamily="34" charset="0"/>
                        </a:rPr>
                        <a:t>Participación en el programa </a:t>
                      </a:r>
                      <a:r>
                        <a:rPr lang="es-ES" sz="1400" dirty="0" err="1">
                          <a:solidFill>
                            <a:schemeClr val="tx1"/>
                          </a:solidFill>
                          <a:effectLst/>
                          <a:latin typeface="Arial" pitchFamily="34" charset="0"/>
                          <a:cs typeface="Arial" pitchFamily="34" charset="0"/>
                        </a:rPr>
                        <a:t>Buddy</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s-ES"/>
                    </a:p>
                  </a:txBody>
                  <a:tcPr/>
                </a:tc>
                <a:tc>
                  <a:txBody>
                    <a:bodyPr/>
                    <a:lstStyle/>
                    <a:p>
                      <a:pPr algn="ctr">
                        <a:spcAft>
                          <a:spcPts val="0"/>
                        </a:spcAft>
                      </a:pPr>
                      <a:r>
                        <a:rPr lang="es-ES" sz="1400" dirty="0">
                          <a:solidFill>
                            <a:schemeClr val="tx1"/>
                          </a:solidFill>
                          <a:effectLst/>
                          <a:latin typeface="Arial" pitchFamily="34" charset="0"/>
                          <a:cs typeface="Arial" pitchFamily="34" charset="0"/>
                        </a:rPr>
                        <a:t>1</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26465">
                <a:tc gridSpan="2">
                  <a:txBody>
                    <a:bodyPr/>
                    <a:lstStyle/>
                    <a:p>
                      <a:pPr algn="ctr">
                        <a:spcAft>
                          <a:spcPts val="0"/>
                        </a:spcAft>
                      </a:pPr>
                      <a:r>
                        <a:rPr lang="es-ES" sz="1400" dirty="0">
                          <a:solidFill>
                            <a:schemeClr val="tx1"/>
                          </a:solidFill>
                          <a:effectLst/>
                          <a:latin typeface="Arial" pitchFamily="34" charset="0"/>
                          <a:cs typeface="Arial" pitchFamily="34" charset="0"/>
                        </a:rPr>
                        <a:t>Promotor del acuerdo bilateral para el destino solicitado</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s-ES"/>
                    </a:p>
                  </a:txBody>
                  <a:tcPr/>
                </a:tc>
                <a:tc>
                  <a:txBody>
                    <a:bodyPr/>
                    <a:lstStyle/>
                    <a:p>
                      <a:pPr algn="ctr">
                        <a:spcAft>
                          <a:spcPts val="0"/>
                        </a:spcAft>
                      </a:pPr>
                      <a:r>
                        <a:rPr lang="es-ES" sz="1400" dirty="0">
                          <a:solidFill>
                            <a:schemeClr val="tx1"/>
                          </a:solidFill>
                          <a:effectLst/>
                          <a:latin typeface="Arial" pitchFamily="34" charset="0"/>
                          <a:cs typeface="Arial" pitchFamily="34" charset="0"/>
                        </a:rPr>
                        <a:t>1</a:t>
                      </a:r>
                      <a:endParaRPr lang="es-ES" sz="1400" dirty="0">
                        <a:solidFill>
                          <a:schemeClr val="tx1"/>
                        </a:solidFill>
                        <a:effectLst/>
                        <a:latin typeface="Arial" pitchFamily="34" charset="0"/>
                        <a:ea typeface="Times New Roman"/>
                        <a:cs typeface="Arial" pitchFamily="34" charset="0"/>
                      </a:endParaRPr>
                    </a:p>
                  </a:txBody>
                  <a:tcPr marL="27114" marR="271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pic>
        <p:nvPicPr>
          <p:cNvPr id="38956" name="Picture 5" descr="Erasm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26988"/>
            <a:ext cx="2795588" cy="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7 CuadroTexto"/>
          <p:cNvSpPr txBox="1"/>
          <p:nvPr/>
        </p:nvSpPr>
        <p:spPr>
          <a:xfrm>
            <a:off x="395536" y="1268760"/>
            <a:ext cx="7646376" cy="923330"/>
          </a:xfrm>
          <a:prstGeom prst="rect">
            <a:avLst/>
          </a:prstGeom>
          <a:solidFill>
            <a:srgbClr val="0FA11D"/>
          </a:solidFill>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 (ESTUDIOS)</a:t>
            </a:r>
          </a:p>
        </p:txBody>
      </p:sp>
      <p:pic>
        <p:nvPicPr>
          <p:cNvPr id="8"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lipse 5"/>
          <p:cNvSpPr/>
          <p:nvPr/>
        </p:nvSpPr>
        <p:spPr>
          <a:xfrm>
            <a:off x="4139952" y="6225922"/>
            <a:ext cx="4680198" cy="4434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4"/>
              </a:rPr>
              <a:t>https://slides.app.goo.gl/qCPiv</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1901825"/>
            <a:ext cx="8496300" cy="4789488"/>
          </a:xfrm>
          <a:prstGeom prst="rect">
            <a:avLst/>
          </a:prstGeom>
          <a:ln w="38100">
            <a:solidFill>
              <a:srgbClr val="92D050"/>
            </a:solidFill>
          </a:ln>
        </p:spPr>
        <p:style>
          <a:lnRef idx="2">
            <a:schemeClr val="accent2"/>
          </a:lnRef>
          <a:fillRef idx="1">
            <a:schemeClr val="lt1"/>
          </a:fillRef>
          <a:effectRef idx="0">
            <a:schemeClr val="accent2"/>
          </a:effectRef>
          <a:fontRef idx="minor">
            <a:schemeClr val="dk1"/>
          </a:fontRef>
        </p:style>
        <p:txBody>
          <a:bodyPr>
            <a:spAutoFit/>
          </a:bodyPr>
          <a:lstStyle/>
          <a:p>
            <a:pPr algn="just">
              <a:spcBef>
                <a:spcPct val="20000"/>
              </a:spcBef>
              <a:defRPr/>
            </a:pPr>
            <a:r>
              <a:rPr lang="es-ES" sz="2000" b="1" dirty="0">
                <a:solidFill>
                  <a:schemeClr val="tx1"/>
                </a:solidFill>
                <a:latin typeface="Arial" pitchFamily="34" charset="0"/>
                <a:cs typeface="Arial" pitchFamily="34" charset="0"/>
              </a:rPr>
              <a:t>Documentos que debes presentar y donde:</a:t>
            </a:r>
          </a:p>
          <a:p>
            <a:pPr algn="just">
              <a:spcBef>
                <a:spcPct val="20000"/>
              </a:spcBef>
              <a:defRPr/>
            </a:pPr>
            <a:r>
              <a:rPr lang="es-ES" sz="2000" dirty="0">
                <a:latin typeface="Arial" pitchFamily="34" charset="0"/>
                <a:cs typeface="Arial" pitchFamily="34" charset="0"/>
              </a:rPr>
              <a:t>Una vez validada la solicitud ON-LINE imprímela y NO olvides firmarla.</a:t>
            </a:r>
          </a:p>
          <a:p>
            <a:pPr algn="just">
              <a:spcBef>
                <a:spcPct val="20000"/>
              </a:spcBef>
              <a:defRPr/>
            </a:pPr>
            <a:r>
              <a:rPr lang="es-ES" sz="2000" dirty="0">
                <a:latin typeface="Arial" pitchFamily="34" charset="0"/>
                <a:cs typeface="Arial" pitchFamily="34" charset="0"/>
              </a:rPr>
              <a:t>A esta solicitud deberás adjuntar:</a:t>
            </a:r>
          </a:p>
          <a:p>
            <a:pPr algn="just">
              <a:spcBef>
                <a:spcPct val="20000"/>
              </a:spcBef>
              <a:defRPr/>
            </a:pPr>
            <a:r>
              <a:rPr lang="es-ES" dirty="0">
                <a:latin typeface="Arial" pitchFamily="34" charset="0"/>
                <a:cs typeface="Arial" pitchFamily="34" charset="0"/>
              </a:rPr>
              <a:t>1. Solicitud impresa y firmada por el estudiante con una fotografía reciente tamaño carnet.</a:t>
            </a:r>
          </a:p>
          <a:p>
            <a:pPr algn="just">
              <a:spcBef>
                <a:spcPct val="20000"/>
              </a:spcBef>
              <a:defRPr/>
            </a:pPr>
            <a:r>
              <a:rPr lang="es-ES" dirty="0">
                <a:latin typeface="Arial" pitchFamily="34" charset="0"/>
                <a:cs typeface="Arial" pitchFamily="34" charset="0"/>
              </a:rPr>
              <a:t>2. Fotocopia del DNI, pasaporte o permiso de residencia.</a:t>
            </a:r>
          </a:p>
          <a:p>
            <a:pPr algn="just">
              <a:spcBef>
                <a:spcPct val="20000"/>
              </a:spcBef>
              <a:defRPr/>
            </a:pPr>
            <a:r>
              <a:rPr lang="es-ES" dirty="0">
                <a:latin typeface="Arial" pitchFamily="34" charset="0"/>
                <a:cs typeface="Arial" pitchFamily="34" charset="0"/>
              </a:rPr>
              <a:t>3. Copia del expediente académico personal (sin validez académica). </a:t>
            </a:r>
          </a:p>
          <a:p>
            <a:pPr algn="just">
              <a:spcBef>
                <a:spcPct val="20000"/>
              </a:spcBef>
              <a:defRPr/>
            </a:pPr>
            <a:r>
              <a:rPr lang="es-ES" dirty="0">
                <a:latin typeface="Arial" pitchFamily="34" charset="0"/>
                <a:cs typeface="Arial" pitchFamily="34" charset="0"/>
              </a:rPr>
              <a:t>4. Copia del certificado o documento acreditativo de conocimientos de idiomas. </a:t>
            </a:r>
          </a:p>
          <a:p>
            <a:pPr algn="just">
              <a:spcBef>
                <a:spcPct val="20000"/>
              </a:spcBef>
              <a:defRPr/>
            </a:pPr>
            <a:r>
              <a:rPr lang="es-ES" dirty="0">
                <a:latin typeface="Arial" pitchFamily="34" charset="0"/>
                <a:cs typeface="Arial" pitchFamily="34" charset="0"/>
              </a:rPr>
              <a:t>5. </a:t>
            </a:r>
            <a:r>
              <a:rPr lang="es-ES" dirty="0" err="1">
                <a:latin typeface="Arial" pitchFamily="34" charset="0"/>
                <a:cs typeface="Arial" pitchFamily="34" charset="0"/>
              </a:rPr>
              <a:t>Curriculum</a:t>
            </a:r>
            <a:r>
              <a:rPr lang="es-ES" dirty="0">
                <a:latin typeface="Arial" pitchFamily="34" charset="0"/>
                <a:cs typeface="Arial" pitchFamily="34" charset="0"/>
              </a:rPr>
              <a:t> Vitae, en su caso. (Ver anexo II Listado de plazas)</a:t>
            </a:r>
          </a:p>
          <a:p>
            <a:pPr algn="just">
              <a:spcBef>
                <a:spcPct val="20000"/>
              </a:spcBef>
              <a:defRPr/>
            </a:pPr>
            <a:r>
              <a:rPr lang="es-ES" dirty="0">
                <a:latin typeface="Arial" pitchFamily="34" charset="0"/>
                <a:cs typeface="Arial" pitchFamily="34" charset="0"/>
              </a:rPr>
              <a:t>6. Certificación </a:t>
            </a:r>
            <a:r>
              <a:rPr lang="es-ES" dirty="0" err="1">
                <a:latin typeface="Arial" pitchFamily="34" charset="0"/>
                <a:cs typeface="Arial" pitchFamily="34" charset="0"/>
              </a:rPr>
              <a:t>Buddy</a:t>
            </a:r>
            <a:r>
              <a:rPr lang="es-ES" dirty="0">
                <a:latin typeface="Arial" pitchFamily="34" charset="0"/>
                <a:cs typeface="Arial" pitchFamily="34" charset="0"/>
              </a:rPr>
              <a:t>, en su caso.</a:t>
            </a:r>
          </a:p>
          <a:p>
            <a:pPr algn="just">
              <a:spcBef>
                <a:spcPct val="20000"/>
              </a:spcBef>
              <a:defRPr/>
            </a:pPr>
            <a:r>
              <a:rPr lang="es-ES" dirty="0">
                <a:latin typeface="Arial" pitchFamily="34" charset="0"/>
                <a:cs typeface="Arial" pitchFamily="34" charset="0"/>
              </a:rPr>
              <a:t>7. Certificación alumno Promotor, en su caso.</a:t>
            </a:r>
          </a:p>
          <a:p>
            <a:pPr algn="just">
              <a:spcBef>
                <a:spcPct val="20000"/>
              </a:spcBef>
              <a:defRPr/>
            </a:pPr>
            <a:endParaRPr lang="es-ES" sz="2000" dirty="0">
              <a:latin typeface="Arial" pitchFamily="34" charset="0"/>
              <a:cs typeface="Arial" pitchFamily="34" charset="0"/>
            </a:endParaRPr>
          </a:p>
          <a:p>
            <a:pPr algn="just">
              <a:spcBef>
                <a:spcPct val="20000"/>
              </a:spcBef>
              <a:defRPr/>
            </a:pPr>
            <a:r>
              <a:rPr lang="es-ES" sz="2000" dirty="0">
                <a:latin typeface="Arial" pitchFamily="34" charset="0"/>
                <a:cs typeface="Arial" pitchFamily="34" charset="0"/>
              </a:rPr>
              <a:t>TODA LA DOCUMENTACIÓN LA PRESENTARÁS EN EL </a:t>
            </a:r>
            <a:r>
              <a:rPr lang="es-ES" sz="2000" b="1" dirty="0">
                <a:solidFill>
                  <a:srgbClr val="FF0000"/>
                </a:solidFill>
                <a:latin typeface="Arial" pitchFamily="34" charset="0"/>
                <a:cs typeface="Arial" pitchFamily="34" charset="0"/>
              </a:rPr>
              <a:t>REGISTRO DE LA UMH</a:t>
            </a:r>
            <a:r>
              <a:rPr lang="es-ES" sz="2000" dirty="0">
                <a:latin typeface="Arial" pitchFamily="34" charset="0"/>
                <a:cs typeface="Arial" pitchFamily="34" charset="0"/>
              </a:rPr>
              <a:t> (en todos los CEGECAS existe uno).</a:t>
            </a:r>
          </a:p>
        </p:txBody>
      </p:sp>
      <p:pic>
        <p:nvPicPr>
          <p:cNvPr id="39942" name="Picture 5" descr="Erasm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26988"/>
            <a:ext cx="2795588" cy="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7 CuadroTexto"/>
          <p:cNvSpPr txBox="1"/>
          <p:nvPr/>
        </p:nvSpPr>
        <p:spPr>
          <a:xfrm>
            <a:off x="310000" y="908720"/>
            <a:ext cx="7646376" cy="923330"/>
          </a:xfrm>
          <a:prstGeom prst="rect">
            <a:avLst/>
          </a:prstGeom>
          <a:solidFill>
            <a:srgbClr val="0FA11D"/>
          </a:solidFill>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ERASMUS + (ESTUDIOS)</a:t>
            </a:r>
          </a:p>
        </p:txBody>
      </p:sp>
      <p:pic>
        <p:nvPicPr>
          <p:cNvPr id="8"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1700213"/>
            <a:ext cx="8496300" cy="1224951"/>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algn="just">
              <a:spcBef>
                <a:spcPct val="20000"/>
              </a:spcBef>
              <a:defRPr/>
            </a:pPr>
            <a:r>
              <a:rPr lang="es-ES" sz="1600" b="1" dirty="0">
                <a:solidFill>
                  <a:schemeClr val="tx1"/>
                </a:solidFill>
                <a:latin typeface="Arial" pitchFamily="34" charset="0"/>
                <a:cs typeface="Arial" pitchFamily="34" charset="0"/>
              </a:rPr>
              <a:t>Comisión de Selección de candidatos</a:t>
            </a:r>
          </a:p>
          <a:p>
            <a:pPr algn="just">
              <a:spcBef>
                <a:spcPct val="20000"/>
              </a:spcBef>
              <a:defRPr/>
            </a:pPr>
            <a:r>
              <a:rPr lang="es-ES" sz="1600" dirty="0">
                <a:latin typeface="Arial" pitchFamily="34" charset="0"/>
                <a:cs typeface="Arial" pitchFamily="34" charset="0"/>
              </a:rPr>
              <a:t>1. Vicerrector de Relaciones Internacionales: Prof. </a:t>
            </a:r>
            <a:r>
              <a:rPr lang="es-ES" sz="1600" dirty="0" smtClean="0">
                <a:latin typeface="Arial" pitchFamily="34" charset="0"/>
                <a:cs typeface="Arial" pitchFamily="34" charset="0"/>
              </a:rPr>
              <a:t>Vicente Micol Molina</a:t>
            </a:r>
            <a:endParaRPr lang="es-ES" sz="1600" dirty="0">
              <a:latin typeface="Arial" pitchFamily="34" charset="0"/>
              <a:cs typeface="Arial" pitchFamily="34" charset="0"/>
            </a:endParaRPr>
          </a:p>
          <a:p>
            <a:pPr algn="just">
              <a:spcBef>
                <a:spcPct val="20000"/>
              </a:spcBef>
              <a:defRPr/>
            </a:pPr>
            <a:r>
              <a:rPr lang="es-ES" sz="1600" dirty="0">
                <a:latin typeface="Arial" pitchFamily="34" charset="0"/>
                <a:cs typeface="Arial" pitchFamily="34" charset="0"/>
              </a:rPr>
              <a:t>2. Vicerrectora Adjunta de Relaciones Internacionales: Prof. África Martínez </a:t>
            </a:r>
            <a:r>
              <a:rPr lang="es-ES" sz="1600" dirty="0" smtClean="0">
                <a:latin typeface="Arial" pitchFamily="34" charset="0"/>
                <a:cs typeface="Arial" pitchFamily="34" charset="0"/>
              </a:rPr>
              <a:t>Poveda</a:t>
            </a:r>
          </a:p>
          <a:p>
            <a:pPr algn="just">
              <a:spcBef>
                <a:spcPct val="20000"/>
              </a:spcBef>
              <a:defRPr/>
            </a:pPr>
            <a:r>
              <a:rPr lang="es-ES" sz="1600" dirty="0" smtClean="0">
                <a:latin typeface="Arial" pitchFamily="34" charset="0"/>
                <a:cs typeface="Arial" pitchFamily="34" charset="0"/>
              </a:rPr>
              <a:t>3</a:t>
            </a:r>
            <a:r>
              <a:rPr lang="es-ES" sz="1600" dirty="0">
                <a:latin typeface="Arial" pitchFamily="34" charset="0"/>
                <a:cs typeface="Arial" pitchFamily="34" charset="0"/>
              </a:rPr>
              <a:t>. Responsables de Movilidad de las diferentes Escuelas y Facultades</a:t>
            </a:r>
          </a:p>
        </p:txBody>
      </p:sp>
      <p:sp>
        <p:nvSpPr>
          <p:cNvPr id="8" name="7 CuadroTexto"/>
          <p:cNvSpPr txBox="1"/>
          <p:nvPr/>
        </p:nvSpPr>
        <p:spPr>
          <a:xfrm>
            <a:off x="323850" y="1008063"/>
            <a:ext cx="7128470" cy="646331"/>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2400" b="1" dirty="0">
                <a:latin typeface="+mj-lt"/>
              </a:rPr>
              <a:t>PROGRAMA ERASMUS + (ESTUDIOS)</a:t>
            </a:r>
          </a:p>
        </p:txBody>
      </p:sp>
      <p:sp>
        <p:nvSpPr>
          <p:cNvPr id="10" name="9 CuadroTexto"/>
          <p:cNvSpPr txBox="1"/>
          <p:nvPr/>
        </p:nvSpPr>
        <p:spPr>
          <a:xfrm>
            <a:off x="323850" y="3068960"/>
            <a:ext cx="8496300" cy="3083921"/>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algn="just">
              <a:lnSpc>
                <a:spcPct val="150000"/>
              </a:lnSpc>
              <a:spcBef>
                <a:spcPct val="20000"/>
              </a:spcBef>
              <a:defRPr/>
            </a:pPr>
            <a:r>
              <a:rPr lang="es-ES" sz="1400" b="1" dirty="0">
                <a:solidFill>
                  <a:schemeClr val="tx1"/>
                </a:solidFill>
                <a:latin typeface="Arial" pitchFamily="34" charset="0"/>
                <a:cs typeface="Arial" pitchFamily="34" charset="0"/>
              </a:rPr>
              <a:t>Coordinadores de Centros </a:t>
            </a:r>
          </a:p>
          <a:p>
            <a:pPr algn="just">
              <a:lnSpc>
                <a:spcPct val="150000"/>
              </a:lnSpc>
              <a:spcBef>
                <a:spcPct val="20000"/>
              </a:spcBef>
              <a:defRPr/>
            </a:pPr>
            <a:r>
              <a:rPr lang="es-ES" sz="1400" b="1" dirty="0">
                <a:solidFill>
                  <a:schemeClr val="accent2">
                    <a:lumMod val="75000"/>
                  </a:schemeClr>
                </a:solidFill>
                <a:latin typeface="Arial" pitchFamily="34" charset="0"/>
                <a:cs typeface="Arial" pitchFamily="34" charset="0"/>
              </a:rPr>
              <a:t>	Facultad de Bellas Artes</a:t>
            </a:r>
            <a:r>
              <a:rPr lang="es-ES" sz="1400" b="1" dirty="0">
                <a:solidFill>
                  <a:schemeClr val="tx1"/>
                </a:solidFill>
                <a:latin typeface="Arial" pitchFamily="34" charset="0"/>
                <a:cs typeface="Arial" pitchFamily="34" charset="0"/>
              </a:rPr>
              <a:t>:</a:t>
            </a:r>
            <a:r>
              <a:rPr lang="es-ES" sz="1400" dirty="0">
                <a:solidFill>
                  <a:schemeClr val="tx1"/>
                </a:solidFill>
                <a:latin typeface="Arial" pitchFamily="34" charset="0"/>
                <a:cs typeface="Arial" pitchFamily="34" charset="0"/>
              </a:rPr>
              <a:t> Prof. </a:t>
            </a:r>
            <a:r>
              <a:rPr lang="es-ES" sz="1400" dirty="0" smtClean="0">
                <a:solidFill>
                  <a:schemeClr val="tx1"/>
                </a:solidFill>
                <a:latin typeface="Arial" pitchFamily="34" charset="0"/>
                <a:cs typeface="Arial" pitchFamily="34" charset="0"/>
              </a:rPr>
              <a:t>Teresa Marín</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chemeClr val="tx1"/>
                </a:solidFill>
                <a:latin typeface="Arial" pitchFamily="34" charset="0"/>
                <a:cs typeface="Arial" pitchFamily="34" charset="0"/>
              </a:rPr>
              <a:t>	</a:t>
            </a:r>
            <a:r>
              <a:rPr lang="es-ES" sz="1400" b="1" dirty="0" smtClean="0">
                <a:solidFill>
                  <a:schemeClr val="accent2">
                    <a:lumMod val="75000"/>
                  </a:schemeClr>
                </a:solidFill>
                <a:latin typeface="Arial" pitchFamily="34" charset="0"/>
                <a:cs typeface="Arial" pitchFamily="34" charset="0"/>
              </a:rPr>
              <a:t>Facultad </a:t>
            </a:r>
            <a:r>
              <a:rPr lang="es-ES" sz="1400" b="1" dirty="0">
                <a:solidFill>
                  <a:schemeClr val="accent2">
                    <a:lumMod val="75000"/>
                  </a:schemeClr>
                </a:solidFill>
                <a:latin typeface="Arial" pitchFamily="34" charset="0"/>
                <a:cs typeface="Arial" pitchFamily="34" charset="0"/>
              </a:rPr>
              <a:t>de Medicina</a:t>
            </a:r>
            <a:r>
              <a:rPr lang="es-ES" sz="1400" b="1" dirty="0">
                <a:solidFill>
                  <a:schemeClr val="tx1"/>
                </a:solidFill>
                <a:latin typeface="Arial" pitchFamily="34" charset="0"/>
                <a:cs typeface="Arial" pitchFamily="34" charset="0"/>
              </a:rPr>
              <a:t>:</a:t>
            </a:r>
          </a:p>
          <a:p>
            <a:pPr algn="just">
              <a:lnSpc>
                <a:spcPct val="150000"/>
              </a:lnSpc>
              <a:spcBef>
                <a:spcPct val="20000"/>
              </a:spcBef>
              <a:defRPr/>
            </a:pPr>
            <a:r>
              <a:rPr lang="es-ES" sz="1400" dirty="0">
                <a:solidFill>
                  <a:schemeClr val="tx1"/>
                </a:solidFill>
                <a:latin typeface="Arial" pitchFamily="34" charset="0"/>
                <a:cs typeface="Arial" pitchFamily="34" charset="0"/>
              </a:rPr>
              <a:t>		- Prof. </a:t>
            </a:r>
            <a:r>
              <a:rPr lang="es-ES" sz="1400" dirty="0" smtClean="0">
                <a:solidFill>
                  <a:schemeClr val="tx1"/>
                </a:solidFill>
                <a:latin typeface="Arial" pitchFamily="34" charset="0"/>
                <a:cs typeface="Arial" pitchFamily="34" charset="0"/>
              </a:rPr>
              <a:t>Diego </a:t>
            </a:r>
            <a:r>
              <a:rPr lang="es-ES" sz="1400" dirty="0" err="1" smtClean="0">
                <a:solidFill>
                  <a:schemeClr val="tx1"/>
                </a:solidFill>
                <a:latin typeface="Arial" pitchFamily="34" charset="0"/>
                <a:cs typeface="Arial" pitchFamily="34" charset="0"/>
              </a:rPr>
              <a:t>Echevarria</a:t>
            </a:r>
            <a:r>
              <a:rPr lang="es-ES" sz="1400" dirty="0" smtClean="0">
                <a:solidFill>
                  <a:schemeClr val="tx1"/>
                </a:solidFill>
                <a:latin typeface="Arial" pitchFamily="34" charset="0"/>
                <a:cs typeface="Arial" pitchFamily="34" charset="0"/>
              </a:rPr>
              <a:t> Aza (Grado </a:t>
            </a:r>
            <a:r>
              <a:rPr lang="es-ES" sz="1400" dirty="0">
                <a:solidFill>
                  <a:schemeClr val="tx1"/>
                </a:solidFill>
                <a:latin typeface="Arial" pitchFamily="34" charset="0"/>
                <a:cs typeface="Arial" pitchFamily="34" charset="0"/>
              </a:rPr>
              <a:t>en Medicina)</a:t>
            </a:r>
          </a:p>
          <a:p>
            <a:pPr algn="just">
              <a:lnSpc>
                <a:spcPct val="150000"/>
              </a:lnSpc>
              <a:spcBef>
                <a:spcPct val="20000"/>
              </a:spcBef>
              <a:defRPr/>
            </a:pPr>
            <a:r>
              <a:rPr lang="es-ES" sz="1400" dirty="0">
                <a:solidFill>
                  <a:schemeClr val="tx1"/>
                </a:solidFill>
                <a:latin typeface="Arial" pitchFamily="34" charset="0"/>
                <a:cs typeface="Arial" pitchFamily="34" charset="0"/>
              </a:rPr>
              <a:t>		- Prof. Jose Vicente Toledo Marhuenda (Grado en Fisioterapia)</a:t>
            </a:r>
          </a:p>
          <a:p>
            <a:pPr algn="just">
              <a:lnSpc>
                <a:spcPct val="150000"/>
              </a:lnSpc>
              <a:spcBef>
                <a:spcPct val="20000"/>
              </a:spcBef>
              <a:defRPr/>
            </a:pPr>
            <a:r>
              <a:rPr lang="es-ES" sz="1400" dirty="0">
                <a:solidFill>
                  <a:schemeClr val="tx1"/>
                </a:solidFill>
                <a:latin typeface="Arial" pitchFamily="34" charset="0"/>
                <a:cs typeface="Arial" pitchFamily="34" charset="0"/>
              </a:rPr>
              <a:t>		- Prof. Esther Chicharro Luna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Podología)</a:t>
            </a:r>
          </a:p>
          <a:p>
            <a:pPr algn="just">
              <a:lnSpc>
                <a:spcPct val="150000"/>
              </a:lnSpc>
              <a:spcBef>
                <a:spcPct val="20000"/>
              </a:spcBef>
              <a:defRPr/>
            </a:pPr>
            <a:r>
              <a:rPr lang="es-ES" sz="1400" dirty="0">
                <a:solidFill>
                  <a:schemeClr val="tx1"/>
                </a:solidFill>
                <a:latin typeface="Arial" pitchFamily="34" charset="0"/>
                <a:cs typeface="Arial" pitchFamily="34" charset="0"/>
              </a:rPr>
              <a:t>		- Prof. </a:t>
            </a:r>
            <a:r>
              <a:rPr lang="es-ES" sz="1400" dirty="0" smtClean="0">
                <a:solidFill>
                  <a:schemeClr val="tx1"/>
                </a:solidFill>
                <a:latin typeface="Arial" pitchFamily="34" charset="0"/>
                <a:cs typeface="Arial" pitchFamily="34" charset="0"/>
              </a:rPr>
              <a:t>Paula Peral Gómez (Grado </a:t>
            </a:r>
            <a:r>
              <a:rPr lang="es-ES" sz="1400" dirty="0">
                <a:solidFill>
                  <a:schemeClr val="tx1"/>
                </a:solidFill>
                <a:latin typeface="Arial" pitchFamily="34" charset="0"/>
                <a:cs typeface="Arial" pitchFamily="34" charset="0"/>
              </a:rPr>
              <a:t>en Terapia Ocupacional)</a:t>
            </a:r>
          </a:p>
          <a:p>
            <a:pPr algn="just">
              <a:lnSpc>
                <a:spcPct val="150000"/>
              </a:lnSpc>
              <a:spcBef>
                <a:spcPct val="20000"/>
              </a:spcBef>
              <a:defRPr/>
            </a:pPr>
            <a:r>
              <a:rPr lang="es-ES" sz="1400" dirty="0">
                <a:solidFill>
                  <a:schemeClr val="tx1"/>
                </a:solidFill>
                <a:latin typeface="Arial" pitchFamily="34" charset="0"/>
                <a:cs typeface="Arial" pitchFamily="34" charset="0"/>
              </a:rPr>
              <a:t>	</a:t>
            </a:r>
            <a:r>
              <a:rPr lang="es-ES" sz="1400" b="1" dirty="0">
                <a:solidFill>
                  <a:schemeClr val="accent2">
                    <a:lumMod val="75000"/>
                  </a:schemeClr>
                </a:solidFill>
                <a:latin typeface="Arial" pitchFamily="34" charset="0"/>
                <a:cs typeface="Arial" pitchFamily="34" charset="0"/>
              </a:rPr>
              <a:t>Facultad de Farmacia: </a:t>
            </a:r>
            <a:r>
              <a:rPr lang="es-ES" sz="1400" dirty="0">
                <a:solidFill>
                  <a:schemeClr val="tx1"/>
                </a:solidFill>
                <a:latin typeface="Arial" pitchFamily="34" charset="0"/>
                <a:cs typeface="Arial" pitchFamily="34" charset="0"/>
              </a:rPr>
              <a:t>Prof. Juan Antonio Reig Macia</a:t>
            </a:r>
          </a:p>
        </p:txBody>
      </p:sp>
      <p:pic>
        <p:nvPicPr>
          <p:cNvPr id="40967" name="Picture 5" descr="Erasm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26988"/>
            <a:ext cx="2795588" cy="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idx="4294967295"/>
          </p:nvPr>
        </p:nvSpPr>
        <p:spPr>
          <a:xfrm>
            <a:off x="288032" y="976313"/>
            <a:ext cx="7452320" cy="652462"/>
          </a:xfrm>
        </p:spPr>
        <p:txBody>
          <a:bodyPr/>
          <a:lstStyle/>
          <a:p>
            <a:pPr eaLnBrk="1" hangingPunct="1"/>
            <a:r>
              <a:rPr lang="es-ES" altLang="es-ES" sz="3200" b="1" dirty="0" smtClean="0">
                <a:solidFill>
                  <a:srgbClr val="C00000"/>
                </a:solidFill>
              </a:rPr>
              <a:t>Donde me puedo informar?</a:t>
            </a:r>
          </a:p>
        </p:txBody>
      </p:sp>
      <p:sp>
        <p:nvSpPr>
          <p:cNvPr id="7" name="6 CuadroTexto"/>
          <p:cNvSpPr txBox="1"/>
          <p:nvPr/>
        </p:nvSpPr>
        <p:spPr>
          <a:xfrm>
            <a:off x="467544" y="1700808"/>
            <a:ext cx="8326450" cy="3093154"/>
          </a:xfrm>
          <a:prstGeom prst="rect">
            <a:avLst/>
          </a:prstGeom>
          <a:ln w="63500" cap="rnd">
            <a:solidFill>
              <a:schemeClr val="bg1">
                <a:lumMod val="95000"/>
              </a:schemeClr>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spcBef>
                <a:spcPts val="0"/>
              </a:spcBef>
              <a:spcAft>
                <a:spcPts val="600"/>
              </a:spcAft>
              <a:buFontTx/>
              <a:buBlip>
                <a:blip r:embed="rId2"/>
              </a:buBlip>
              <a:defRPr/>
            </a:pPr>
            <a:r>
              <a:rPr lang="es-ES" sz="2400" b="1" dirty="0" smtClean="0">
                <a:latin typeface="+mj-lt"/>
              </a:rPr>
              <a:t> Blog del Servicio: </a:t>
            </a:r>
            <a:r>
              <a:rPr lang="es-ES" sz="2400" b="1" dirty="0" smtClean="0">
                <a:latin typeface="+mj-lt"/>
                <a:hlinkClick r:id="rId3"/>
              </a:rPr>
              <a:t>http://internacional.umh.es/</a:t>
            </a:r>
            <a:r>
              <a:rPr lang="es-ES" sz="2400" b="1" dirty="0" smtClean="0">
                <a:latin typeface="+mj-lt"/>
              </a:rPr>
              <a:t> </a:t>
            </a:r>
          </a:p>
          <a:p>
            <a:pPr algn="just">
              <a:lnSpc>
                <a:spcPct val="150000"/>
              </a:lnSpc>
              <a:spcBef>
                <a:spcPts val="0"/>
              </a:spcBef>
              <a:spcAft>
                <a:spcPts val="600"/>
              </a:spcAft>
              <a:buFontTx/>
              <a:buBlip>
                <a:blip r:embed="rId2"/>
              </a:buBlip>
              <a:defRPr/>
            </a:pPr>
            <a:r>
              <a:rPr lang="es-ES" sz="2400" b="1" dirty="0" smtClean="0">
                <a:latin typeface="+mj-lt"/>
              </a:rPr>
              <a:t> En los anuncios que podrás consultar a través de tu acceso personalizado</a:t>
            </a:r>
          </a:p>
          <a:p>
            <a:pPr algn="just">
              <a:lnSpc>
                <a:spcPct val="150000"/>
              </a:lnSpc>
              <a:spcBef>
                <a:spcPts val="0"/>
              </a:spcBef>
              <a:spcAft>
                <a:spcPts val="600"/>
              </a:spcAft>
              <a:buFontTx/>
              <a:buBlip>
                <a:blip r:embed="rId2"/>
              </a:buBlip>
              <a:defRPr/>
            </a:pPr>
            <a:r>
              <a:rPr lang="es-ES" sz="2400" b="1" dirty="0" smtClean="0">
                <a:latin typeface="+mj-lt"/>
              </a:rPr>
              <a:t> En el Servicio de Relaciones Internacionales</a:t>
            </a:r>
          </a:p>
          <a:p>
            <a:pPr lvl="1">
              <a:lnSpc>
                <a:spcPct val="150000"/>
              </a:lnSpc>
              <a:spcBef>
                <a:spcPts val="0"/>
              </a:spcBef>
              <a:spcAft>
                <a:spcPts val="600"/>
              </a:spcAft>
              <a:defRPr/>
            </a:pPr>
            <a:r>
              <a:rPr lang="es-ES" sz="2400" dirty="0" smtClean="0">
                <a:latin typeface="+mj-lt"/>
              </a:rPr>
              <a:t>Edificio La Galia, 1ª planta. Campus de Elche</a:t>
            </a:r>
          </a:p>
        </p:txBody>
      </p:sp>
      <p:sp>
        <p:nvSpPr>
          <p:cNvPr id="5" name="Rectángulo 4"/>
          <p:cNvSpPr/>
          <p:nvPr/>
        </p:nvSpPr>
        <p:spPr>
          <a:xfrm>
            <a:off x="357563" y="5445224"/>
            <a:ext cx="8546412" cy="1000274"/>
          </a:xfrm>
          <a:prstGeom prst="rect">
            <a:avLst/>
          </a:prstGeom>
          <a:ln>
            <a:solidFill>
              <a:srgbClr val="C00000"/>
            </a:solidFill>
          </a:ln>
          <a:effectLst>
            <a:outerShdw blurRad="50800" dist="38100" dir="2700000" algn="tl" rotWithShape="0">
              <a:srgbClr val="C00000">
                <a:alpha val="40000"/>
              </a:srgb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spcBef>
                <a:spcPts val="0"/>
              </a:spcBef>
              <a:spcAft>
                <a:spcPts val="600"/>
              </a:spcAft>
              <a:buFontTx/>
              <a:buBlip>
                <a:blip r:embed="rId2"/>
              </a:buBlip>
              <a:defRPr/>
            </a:pPr>
            <a:r>
              <a:rPr lang="es-ES" b="1" dirty="0">
                <a:latin typeface="+mj-lt"/>
              </a:rPr>
              <a:t> Síguenos en Twitter         </a:t>
            </a:r>
            <a:r>
              <a:rPr lang="es-ES" b="1" dirty="0">
                <a:solidFill>
                  <a:schemeClr val="accent2">
                    <a:lumMod val="60000"/>
                    <a:lumOff val="40000"/>
                  </a:schemeClr>
                </a:solidFill>
                <a:latin typeface="+mj-lt"/>
              </a:rPr>
              <a:t>@</a:t>
            </a:r>
            <a:r>
              <a:rPr lang="es-ES" b="1" dirty="0" err="1">
                <a:solidFill>
                  <a:schemeClr val="accent2">
                    <a:lumMod val="60000"/>
                    <a:lumOff val="40000"/>
                  </a:schemeClr>
                </a:solidFill>
                <a:latin typeface="+mj-lt"/>
              </a:rPr>
              <a:t>GlobalUMH</a:t>
            </a:r>
            <a:r>
              <a:rPr lang="es-ES" b="1" dirty="0">
                <a:solidFill>
                  <a:schemeClr val="accent2">
                    <a:lumMod val="60000"/>
                    <a:lumOff val="40000"/>
                  </a:schemeClr>
                </a:solidFill>
                <a:latin typeface="+mj-lt"/>
              </a:rPr>
              <a:t> </a:t>
            </a:r>
            <a:r>
              <a:rPr lang="es-ES" b="1" dirty="0">
                <a:latin typeface="+mj-lt"/>
              </a:rPr>
              <a:t>y en </a:t>
            </a:r>
            <a:r>
              <a:rPr lang="es-ES" b="1">
                <a:latin typeface="+mj-lt"/>
              </a:rPr>
              <a:t>Facebook        </a:t>
            </a:r>
            <a:r>
              <a:rPr lang="es-ES" b="1" smtClean="0">
                <a:solidFill>
                  <a:schemeClr val="accent2">
                    <a:lumMod val="60000"/>
                    <a:lumOff val="40000"/>
                  </a:schemeClr>
                </a:solidFill>
                <a:latin typeface="+mj-lt"/>
              </a:rPr>
              <a:t>Internacional </a:t>
            </a:r>
            <a:r>
              <a:rPr lang="es-ES" b="1" dirty="0">
                <a:solidFill>
                  <a:schemeClr val="accent2">
                    <a:lumMod val="60000"/>
                    <a:lumOff val="40000"/>
                  </a:schemeClr>
                </a:solidFill>
                <a:latin typeface="+mj-lt"/>
              </a:rPr>
              <a:t>UMH </a:t>
            </a:r>
          </a:p>
          <a:p>
            <a:pPr>
              <a:lnSpc>
                <a:spcPct val="150000"/>
              </a:lnSpc>
              <a:spcBef>
                <a:spcPts val="0"/>
              </a:spcBef>
              <a:spcAft>
                <a:spcPts val="600"/>
              </a:spcAft>
              <a:defRPr/>
            </a:pPr>
            <a:r>
              <a:rPr lang="es-ES" b="1" dirty="0">
                <a:latin typeface="+mj-lt"/>
                <a:hlinkClick r:id="rId4"/>
              </a:rPr>
              <a:t>https://www.facebook.com/pages/ORI-UMH/188723034499715</a:t>
            </a:r>
            <a:r>
              <a:rPr lang="es-ES" b="1" dirty="0">
                <a:latin typeface="+mj-lt"/>
              </a:rPr>
              <a:t> </a:t>
            </a:r>
          </a:p>
        </p:txBody>
      </p:sp>
      <p:pic>
        <p:nvPicPr>
          <p:cNvPr id="4" name="Imagen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27784" y="5589240"/>
            <a:ext cx="288032" cy="288032"/>
          </a:xfrm>
          <a:prstGeom prst="rect">
            <a:avLst/>
          </a:prstGeom>
        </p:spPr>
      </p:pic>
      <p:pic>
        <p:nvPicPr>
          <p:cNvPr id="3" name="Imagen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82016" y="5589240"/>
            <a:ext cx="302152" cy="302152"/>
          </a:xfrm>
          <a:prstGeom prst="rect">
            <a:avLst/>
          </a:prstGeom>
        </p:spPr>
      </p:pic>
      <p:pic>
        <p:nvPicPr>
          <p:cNvPr id="2050" name="Picture 2" descr="image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lipse 8"/>
          <p:cNvSpPr/>
          <p:nvPr/>
        </p:nvSpPr>
        <p:spPr>
          <a:xfrm>
            <a:off x="4716016" y="48629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8"/>
              </a:rPr>
              <a:t>https://slides.app.goo.gl/qCPiv</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00038" y="692696"/>
            <a:ext cx="6720234" cy="646331"/>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2400" b="1" dirty="0">
                <a:latin typeface="+mj-lt"/>
              </a:rPr>
              <a:t>PROGRAMA ERASMUS + (ESTUDIOS)</a:t>
            </a:r>
          </a:p>
        </p:txBody>
      </p:sp>
      <p:sp>
        <p:nvSpPr>
          <p:cNvPr id="10" name="9 CuadroTexto"/>
          <p:cNvSpPr txBox="1"/>
          <p:nvPr/>
        </p:nvSpPr>
        <p:spPr>
          <a:xfrm>
            <a:off x="300038" y="1454944"/>
            <a:ext cx="8496300" cy="5543056"/>
          </a:xfrm>
          <a:prstGeom prst="rect">
            <a:avLst/>
          </a:prstGeom>
          <a:ln w="38100"/>
        </p:spPr>
        <p:style>
          <a:lnRef idx="2">
            <a:schemeClr val="accent2"/>
          </a:lnRef>
          <a:fillRef idx="1">
            <a:schemeClr val="lt1"/>
          </a:fillRef>
          <a:effectRef idx="0">
            <a:schemeClr val="accent2"/>
          </a:effectRef>
          <a:fontRef idx="minor">
            <a:schemeClr val="dk1"/>
          </a:fontRef>
        </p:style>
        <p:txBody>
          <a:bodyPr>
            <a:spAutoFit/>
          </a:bodyPr>
          <a:lstStyle/>
          <a:p>
            <a:pPr algn="just">
              <a:lnSpc>
                <a:spcPct val="150000"/>
              </a:lnSpc>
              <a:spcBef>
                <a:spcPct val="20000"/>
              </a:spcBef>
              <a:defRPr/>
            </a:pPr>
            <a:r>
              <a:rPr lang="es-ES" sz="1400" b="1" dirty="0">
                <a:solidFill>
                  <a:schemeClr val="tx1"/>
                </a:solidFill>
                <a:latin typeface="Arial" pitchFamily="34" charset="0"/>
                <a:cs typeface="Arial" pitchFamily="34" charset="0"/>
              </a:rPr>
              <a:t>	</a:t>
            </a:r>
            <a:r>
              <a:rPr lang="es-ES" sz="1400" b="1" dirty="0">
                <a:solidFill>
                  <a:schemeClr val="accent2">
                    <a:lumMod val="75000"/>
                  </a:schemeClr>
                </a:solidFill>
                <a:latin typeface="Arial" pitchFamily="34" charset="0"/>
                <a:cs typeface="Arial" pitchFamily="34" charset="0"/>
              </a:rPr>
              <a:t>Facultad de CC. SS. y Jurídicas de Elche</a:t>
            </a:r>
            <a:r>
              <a:rPr lang="es-ES" sz="1400" b="1" dirty="0" smtClean="0">
                <a:solidFill>
                  <a:schemeClr val="accent2">
                    <a:lumMod val="75000"/>
                  </a:schemeClr>
                </a:solidFill>
                <a:latin typeface="Arial" pitchFamily="34" charset="0"/>
                <a:cs typeface="Arial" pitchFamily="34" charset="0"/>
              </a:rPr>
              <a:t>: </a:t>
            </a:r>
            <a:r>
              <a:rPr lang="es-ES" sz="1400" dirty="0">
                <a:solidFill>
                  <a:schemeClr val="tx1"/>
                </a:solidFill>
                <a:latin typeface="Arial" pitchFamily="34" charset="0"/>
                <a:cs typeface="Arial" pitchFamily="34" charset="0"/>
              </a:rPr>
              <a:t>Prof. Rafael Carlos </a:t>
            </a:r>
            <a:r>
              <a:rPr lang="es-ES" sz="1400" dirty="0" err="1">
                <a:solidFill>
                  <a:schemeClr val="tx1"/>
                </a:solidFill>
                <a:latin typeface="Arial" pitchFamily="34" charset="0"/>
                <a:cs typeface="Arial" pitchFamily="34" charset="0"/>
              </a:rPr>
              <a:t>Doménech</a:t>
            </a:r>
            <a:r>
              <a:rPr lang="es-ES" sz="1400" dirty="0">
                <a:solidFill>
                  <a:schemeClr val="tx1"/>
                </a:solidFill>
                <a:latin typeface="Arial" pitchFamily="34" charset="0"/>
                <a:cs typeface="Arial" pitchFamily="34" charset="0"/>
              </a:rPr>
              <a:t> Sánchez </a:t>
            </a:r>
          </a:p>
          <a:p>
            <a:pPr lvl="2" algn="just">
              <a:lnSpc>
                <a:spcPct val="150000"/>
              </a:lnSpc>
              <a:spcBef>
                <a:spcPct val="20000"/>
              </a:spcBef>
              <a:defRPr/>
            </a:pPr>
            <a:r>
              <a:rPr lang="es-ES" sz="1400" b="1" dirty="0">
                <a:solidFill>
                  <a:schemeClr val="tx1"/>
                </a:solidFill>
                <a:latin typeface="Arial" pitchFamily="34" charset="0"/>
                <a:cs typeface="Arial" pitchFamily="34" charset="0"/>
              </a:rPr>
              <a:t> - </a:t>
            </a:r>
            <a:r>
              <a:rPr lang="es-ES" sz="1400" dirty="0">
                <a:solidFill>
                  <a:schemeClr val="tx1"/>
                </a:solidFill>
                <a:latin typeface="Arial" pitchFamily="34" charset="0"/>
                <a:cs typeface="Arial" pitchFamily="34" charset="0"/>
              </a:rPr>
              <a:t>Prof. </a:t>
            </a:r>
            <a:r>
              <a:rPr lang="es-ES" sz="1400" dirty="0" smtClean="0">
                <a:solidFill>
                  <a:schemeClr val="tx1"/>
                </a:solidFill>
                <a:latin typeface="Arial" pitchFamily="34" charset="0"/>
                <a:cs typeface="Arial" pitchFamily="34" charset="0"/>
              </a:rPr>
              <a:t>Alejandro </a:t>
            </a:r>
            <a:r>
              <a:rPr lang="es-ES" sz="1400" dirty="0" err="1" smtClean="0">
                <a:solidFill>
                  <a:schemeClr val="tx1"/>
                </a:solidFill>
                <a:latin typeface="Arial" pitchFamily="34" charset="0"/>
                <a:cs typeface="Arial" pitchFamily="34" charset="0"/>
              </a:rPr>
              <a:t>Bia</a:t>
            </a:r>
            <a:r>
              <a:rPr lang="es-ES" sz="1400" dirty="0" smtClean="0">
                <a:solidFill>
                  <a:schemeClr val="tx1"/>
                </a:solidFill>
                <a:latin typeface="Arial" pitchFamily="34" charset="0"/>
                <a:cs typeface="Arial" pitchFamily="34" charset="0"/>
              </a:rPr>
              <a:t> (Grado </a:t>
            </a:r>
            <a:r>
              <a:rPr lang="es-ES" sz="1400" dirty="0">
                <a:solidFill>
                  <a:schemeClr val="tx1"/>
                </a:solidFill>
                <a:latin typeface="Arial" pitchFamily="34" charset="0"/>
                <a:cs typeface="Arial" pitchFamily="34" charset="0"/>
              </a:rPr>
              <a:t>en Estadística </a:t>
            </a:r>
            <a:r>
              <a:rPr lang="es-ES" sz="1400" dirty="0" smtClean="0">
                <a:solidFill>
                  <a:schemeClr val="tx1"/>
                </a:solidFill>
                <a:latin typeface="Arial" pitchFamily="34" charset="0"/>
                <a:cs typeface="Arial" pitchFamily="34" charset="0"/>
              </a:rPr>
              <a:t>Empresarial)</a:t>
            </a:r>
          </a:p>
          <a:p>
            <a:pPr lvl="2" algn="just">
              <a:lnSpc>
                <a:spcPct val="150000"/>
              </a:lnSpc>
              <a:spcBef>
                <a:spcPct val="20000"/>
              </a:spcBef>
              <a:defRPr/>
            </a:pPr>
            <a:r>
              <a:rPr lang="es-ES" sz="1400" dirty="0" smtClean="0">
                <a:solidFill>
                  <a:schemeClr val="tx1"/>
                </a:solidFill>
                <a:latin typeface="Arial" pitchFamily="34" charset="0"/>
                <a:cs typeface="Arial" pitchFamily="34" charset="0"/>
              </a:rPr>
              <a:t>  - </a:t>
            </a:r>
            <a:r>
              <a:rPr lang="es-ES" sz="1400" dirty="0">
                <a:solidFill>
                  <a:schemeClr val="tx1"/>
                </a:solidFill>
                <a:latin typeface="Arial" pitchFamily="34" charset="0"/>
                <a:cs typeface="Arial" pitchFamily="34" charset="0"/>
              </a:rPr>
              <a:t>Prof. </a:t>
            </a:r>
            <a:r>
              <a:rPr lang="es-ES" sz="1400" dirty="0" err="1" smtClean="0">
                <a:solidFill>
                  <a:schemeClr val="tx1"/>
                </a:solidFill>
                <a:latin typeface="Arial" pitchFamily="34" charset="0"/>
                <a:cs typeface="Arial" pitchFamily="34" charset="0"/>
              </a:rPr>
              <a:t>Rocio</a:t>
            </a:r>
            <a:r>
              <a:rPr lang="es-ES" sz="1400" dirty="0" smtClean="0">
                <a:solidFill>
                  <a:schemeClr val="tx1"/>
                </a:solidFill>
                <a:latin typeface="Arial" pitchFamily="34" charset="0"/>
                <a:cs typeface="Arial" pitchFamily="34" charset="0"/>
              </a:rPr>
              <a:t> Cifuentes </a:t>
            </a:r>
            <a:r>
              <a:rPr lang="es-ES" sz="1400" dirty="0" err="1" smtClean="0">
                <a:solidFill>
                  <a:schemeClr val="tx1"/>
                </a:solidFill>
                <a:latin typeface="Arial" pitchFamily="34" charset="0"/>
                <a:cs typeface="Arial" pitchFamily="34" charset="0"/>
              </a:rPr>
              <a:t>Albeza</a:t>
            </a:r>
            <a:r>
              <a:rPr lang="es-ES" sz="1400" dirty="0" smtClean="0">
                <a:solidFill>
                  <a:schemeClr val="tx1"/>
                </a:solidFill>
                <a:latin typeface="Arial" pitchFamily="34" charset="0"/>
                <a:cs typeface="Arial" pitchFamily="34" charset="0"/>
              </a:rPr>
              <a:t> (Grado </a:t>
            </a:r>
            <a:r>
              <a:rPr lang="es-ES" sz="1400" dirty="0">
                <a:solidFill>
                  <a:schemeClr val="tx1"/>
                </a:solidFill>
                <a:latin typeface="Arial" pitchFamily="34" charset="0"/>
                <a:cs typeface="Arial" pitchFamily="34" charset="0"/>
              </a:rPr>
              <a:t>en Comunicación Audiovisual)</a:t>
            </a:r>
          </a:p>
          <a:p>
            <a:pPr lvl="2" algn="just">
              <a:lnSpc>
                <a:spcPct val="150000"/>
              </a:lnSpc>
              <a:spcBef>
                <a:spcPct val="20000"/>
              </a:spcBef>
              <a:defRPr/>
            </a:pPr>
            <a:r>
              <a:rPr lang="es-ES" sz="1400" dirty="0">
                <a:solidFill>
                  <a:schemeClr val="tx1"/>
                </a:solidFill>
                <a:latin typeface="Arial" pitchFamily="34" charset="0"/>
                <a:cs typeface="Arial" pitchFamily="34" charset="0"/>
              </a:rPr>
              <a:t> - Prof. </a:t>
            </a:r>
            <a:r>
              <a:rPr lang="es-ES" sz="1400" dirty="0" smtClean="0">
                <a:solidFill>
                  <a:schemeClr val="tx1"/>
                </a:solidFill>
                <a:latin typeface="Arial" pitchFamily="34" charset="0"/>
                <a:cs typeface="Arial" pitchFamily="34" charset="0"/>
              </a:rPr>
              <a:t>Marta Vaca </a:t>
            </a:r>
            <a:r>
              <a:rPr lang="es-ES" sz="1400" dirty="0" err="1" smtClean="0">
                <a:solidFill>
                  <a:schemeClr val="tx1"/>
                </a:solidFill>
                <a:latin typeface="Arial" pitchFamily="34" charset="0"/>
                <a:cs typeface="Arial" pitchFamily="34" charset="0"/>
              </a:rPr>
              <a:t>Lamata</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Administración y Dirección de Empresa)</a:t>
            </a:r>
          </a:p>
          <a:p>
            <a:pPr lvl="2" algn="just">
              <a:lnSpc>
                <a:spcPct val="150000"/>
              </a:lnSpc>
              <a:spcBef>
                <a:spcPct val="20000"/>
              </a:spcBef>
              <a:defRPr/>
            </a:pPr>
            <a:r>
              <a:rPr lang="es-ES" sz="1400" dirty="0">
                <a:solidFill>
                  <a:schemeClr val="tx1"/>
                </a:solidFill>
                <a:latin typeface="Arial" pitchFamily="34" charset="0"/>
                <a:cs typeface="Arial" pitchFamily="34" charset="0"/>
              </a:rPr>
              <a:t> - Prof. </a:t>
            </a:r>
            <a:r>
              <a:rPr lang="es-ES" sz="1400" dirty="0" smtClean="0">
                <a:solidFill>
                  <a:schemeClr val="tx1"/>
                </a:solidFill>
                <a:latin typeface="Arial" pitchFamily="34" charset="0"/>
                <a:cs typeface="Arial" pitchFamily="34" charset="0"/>
              </a:rPr>
              <a:t>Purificación </a:t>
            </a:r>
            <a:r>
              <a:rPr lang="es-ES" sz="1400" dirty="0" err="1" smtClean="0">
                <a:solidFill>
                  <a:schemeClr val="tx1"/>
                </a:solidFill>
                <a:latin typeface="Arial" pitchFamily="34" charset="0"/>
                <a:cs typeface="Arial" pitchFamily="34" charset="0"/>
              </a:rPr>
              <a:t>Cremades</a:t>
            </a:r>
            <a:r>
              <a:rPr lang="es-ES" sz="1400" dirty="0" smtClean="0">
                <a:solidFill>
                  <a:schemeClr val="tx1"/>
                </a:solidFill>
                <a:latin typeface="Arial" pitchFamily="34" charset="0"/>
                <a:cs typeface="Arial" pitchFamily="34" charset="0"/>
              </a:rPr>
              <a:t> García (Grado </a:t>
            </a:r>
            <a:r>
              <a:rPr lang="es-ES" sz="1400" dirty="0">
                <a:solidFill>
                  <a:schemeClr val="tx1"/>
                </a:solidFill>
                <a:latin typeface="Arial" pitchFamily="34" charset="0"/>
                <a:cs typeface="Arial" pitchFamily="34" charset="0"/>
              </a:rPr>
              <a:t>en Relaciones Laborales y Recursos Humanos)</a:t>
            </a:r>
          </a:p>
          <a:p>
            <a:pPr lvl="2" algn="just">
              <a:lnSpc>
                <a:spcPct val="150000"/>
              </a:lnSpc>
              <a:spcBef>
                <a:spcPct val="20000"/>
              </a:spcBef>
              <a:defRPr/>
            </a:pPr>
            <a:r>
              <a:rPr lang="es-ES" sz="1400" dirty="0">
                <a:solidFill>
                  <a:schemeClr val="tx1"/>
                </a:solidFill>
                <a:latin typeface="Arial" pitchFamily="34" charset="0"/>
                <a:cs typeface="Arial" pitchFamily="34" charset="0"/>
              </a:rPr>
              <a:t> - Prof. Alfonso Ortega </a:t>
            </a:r>
            <a:r>
              <a:rPr lang="es-ES" sz="1400" dirty="0" smtClean="0">
                <a:solidFill>
                  <a:schemeClr val="tx1"/>
                </a:solidFill>
                <a:latin typeface="Arial" pitchFamily="34" charset="0"/>
                <a:cs typeface="Arial" pitchFamily="34" charset="0"/>
              </a:rPr>
              <a:t>Giménez (</a:t>
            </a:r>
            <a:r>
              <a:rPr lang="es-ES" sz="1400" dirty="0">
                <a:solidFill>
                  <a:schemeClr val="tx1"/>
                </a:solidFill>
                <a:latin typeface="Arial" pitchFamily="34" charset="0"/>
                <a:cs typeface="Arial" pitchFamily="34" charset="0"/>
              </a:rPr>
              <a:t>Grado en Derecho)</a:t>
            </a:r>
          </a:p>
          <a:p>
            <a:pPr lvl="2" algn="just">
              <a:lnSpc>
                <a:spcPct val="150000"/>
              </a:lnSpc>
              <a:spcBef>
                <a:spcPct val="20000"/>
              </a:spcBef>
              <a:defRPr/>
            </a:pPr>
            <a:r>
              <a:rPr lang="es-ES" sz="1400" dirty="0">
                <a:solidFill>
                  <a:schemeClr val="tx1"/>
                </a:solidFill>
                <a:latin typeface="Arial" pitchFamily="34" charset="0"/>
                <a:cs typeface="Arial" pitchFamily="34" charset="0"/>
              </a:rPr>
              <a:t> - Prof. </a:t>
            </a:r>
            <a:r>
              <a:rPr lang="es-ES" sz="1400" dirty="0" err="1" smtClean="0">
                <a:solidFill>
                  <a:schemeClr val="tx1"/>
                </a:solidFill>
                <a:latin typeface="Arial" pitchFamily="34" charset="0"/>
                <a:cs typeface="Arial" pitchFamily="34" charset="0"/>
              </a:rPr>
              <a:t>Felix</a:t>
            </a:r>
            <a:r>
              <a:rPr lang="es-ES" sz="1400" dirty="0" smtClean="0">
                <a:solidFill>
                  <a:schemeClr val="tx1"/>
                </a:solidFill>
                <a:latin typeface="Arial" pitchFamily="34" charset="0"/>
                <a:cs typeface="Arial" pitchFamily="34" charset="0"/>
              </a:rPr>
              <a:t> Arias Robles (Grado </a:t>
            </a:r>
            <a:r>
              <a:rPr lang="es-ES" sz="1400" dirty="0">
                <a:solidFill>
                  <a:schemeClr val="tx1"/>
                </a:solidFill>
                <a:latin typeface="Arial" pitchFamily="34" charset="0"/>
                <a:cs typeface="Arial" pitchFamily="34" charset="0"/>
              </a:rPr>
              <a:t>en Periodismo</a:t>
            </a:r>
            <a:r>
              <a:rPr lang="es-ES" sz="1400" dirty="0" smtClean="0">
                <a:solidFill>
                  <a:schemeClr val="tx1"/>
                </a:solidFill>
                <a:latin typeface="Arial" pitchFamily="34" charset="0"/>
                <a:cs typeface="Arial" pitchFamily="34" charset="0"/>
              </a:rPr>
              <a:t>)</a:t>
            </a:r>
          </a:p>
          <a:p>
            <a:pPr lvl="2" algn="just">
              <a:lnSpc>
                <a:spcPct val="150000"/>
              </a:lnSpc>
              <a:spcBef>
                <a:spcPct val="20000"/>
              </a:spcBef>
              <a:defRPr/>
            </a:pPr>
            <a:r>
              <a:rPr lang="es-ES" sz="1400" dirty="0" smtClean="0">
                <a:solidFill>
                  <a:schemeClr val="tx1"/>
                </a:solidFill>
                <a:latin typeface="Arial" pitchFamily="34" charset="0"/>
                <a:cs typeface="Arial" pitchFamily="34" charset="0"/>
              </a:rPr>
              <a:t> - Prof. Carmen Ortiz del Valle (Doble Grado en DADE)</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b="1" dirty="0">
                <a:solidFill>
                  <a:schemeClr val="tx1"/>
                </a:solidFill>
                <a:latin typeface="Arial" pitchFamily="34" charset="0"/>
                <a:cs typeface="Arial" pitchFamily="34" charset="0"/>
              </a:rPr>
              <a:t>	</a:t>
            </a:r>
            <a:r>
              <a:rPr lang="es-ES" sz="1400" b="1" dirty="0">
                <a:solidFill>
                  <a:schemeClr val="accent2">
                    <a:lumMod val="75000"/>
                  </a:schemeClr>
                </a:solidFill>
                <a:latin typeface="Arial" pitchFamily="34" charset="0"/>
                <a:cs typeface="Arial" pitchFamily="34" charset="0"/>
              </a:rPr>
              <a:t>Facultad de CC. Experimentales: </a:t>
            </a:r>
            <a:r>
              <a:rPr lang="es-ES" sz="1400" dirty="0">
                <a:solidFill>
                  <a:schemeClr val="tx1"/>
                </a:solidFill>
                <a:latin typeface="Arial" pitchFamily="34" charset="0"/>
                <a:cs typeface="Arial" pitchFamily="34" charset="0"/>
              </a:rPr>
              <a:t>Prof. Víctor Manuel Quesada Pérez</a:t>
            </a:r>
          </a:p>
          <a:p>
            <a:pPr algn="just">
              <a:lnSpc>
                <a:spcPct val="150000"/>
              </a:lnSpc>
              <a:spcBef>
                <a:spcPct val="20000"/>
              </a:spcBef>
              <a:defRPr/>
            </a:pPr>
            <a:r>
              <a:rPr lang="es-ES" sz="1400" b="1" dirty="0">
                <a:solidFill>
                  <a:schemeClr val="tx1"/>
                </a:solidFill>
                <a:latin typeface="Arial" pitchFamily="34" charset="0"/>
                <a:cs typeface="Arial" pitchFamily="34" charset="0"/>
              </a:rPr>
              <a:t> 	-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a:t>
            </a:r>
            <a:r>
              <a:rPr lang="es-ES" sz="1400" dirty="0" smtClean="0">
                <a:solidFill>
                  <a:schemeClr val="tx1"/>
                </a:solidFill>
                <a:latin typeface="Arial" pitchFamily="34" charset="0"/>
                <a:cs typeface="Arial" pitchFamily="34" charset="0"/>
              </a:rPr>
              <a:t>Bioquímica</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chemeClr val="tx1"/>
                </a:solidFill>
                <a:latin typeface="Arial" pitchFamily="34" charset="0"/>
                <a:cs typeface="Arial" pitchFamily="34" charset="0"/>
              </a:rPr>
              <a:t>	-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de CC. </a:t>
            </a:r>
            <a:r>
              <a:rPr lang="es-ES" sz="1400" dirty="0" smtClean="0">
                <a:solidFill>
                  <a:schemeClr val="tx1"/>
                </a:solidFill>
                <a:latin typeface="Arial" pitchFamily="34" charset="0"/>
                <a:cs typeface="Arial" pitchFamily="34" charset="0"/>
              </a:rPr>
              <a:t>Ambientales</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chemeClr val="tx1"/>
                </a:solidFill>
                <a:latin typeface="Arial" pitchFamily="34" charset="0"/>
                <a:cs typeface="Arial" pitchFamily="34" charset="0"/>
              </a:rPr>
              <a:t>	-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a:t>
            </a:r>
            <a:r>
              <a:rPr lang="es-ES" sz="1400" dirty="0" smtClean="0">
                <a:solidFill>
                  <a:schemeClr val="tx1"/>
                </a:solidFill>
                <a:latin typeface="Arial" pitchFamily="34" charset="0"/>
                <a:cs typeface="Arial" pitchFamily="34" charset="0"/>
              </a:rPr>
              <a:t>Biotecnología</a:t>
            </a:r>
          </a:p>
          <a:p>
            <a:pPr algn="just">
              <a:lnSpc>
                <a:spcPct val="150000"/>
              </a:lnSpc>
              <a:spcBef>
                <a:spcPct val="20000"/>
              </a:spcBef>
              <a:defRPr/>
            </a:pPr>
            <a:r>
              <a:rPr lang="es-ES" sz="1400" b="1" dirty="0" smtClean="0">
                <a:solidFill>
                  <a:schemeClr val="accent2">
                    <a:lumMod val="75000"/>
                  </a:schemeClr>
                </a:solidFill>
                <a:latin typeface="Arial" pitchFamily="34" charset="0"/>
                <a:cs typeface="Arial" pitchFamily="34" charset="0"/>
              </a:rPr>
              <a:t>	Facultad de Ciencias Socio-sanitarias: </a:t>
            </a:r>
          </a:p>
          <a:p>
            <a:pPr algn="just">
              <a:lnSpc>
                <a:spcPct val="150000"/>
              </a:lnSpc>
              <a:spcBef>
                <a:spcPct val="20000"/>
              </a:spcBef>
              <a:defRPr/>
            </a:pPr>
            <a:r>
              <a:rPr lang="es-ES" sz="1400" b="1" dirty="0" smtClean="0">
                <a:solidFill>
                  <a:schemeClr val="tx1"/>
                </a:solidFill>
                <a:latin typeface="Arial" pitchFamily="34" charset="0"/>
                <a:cs typeface="Arial" pitchFamily="34" charset="0"/>
              </a:rPr>
              <a:t> </a:t>
            </a:r>
            <a:r>
              <a:rPr lang="es-ES" sz="1400" b="1" dirty="0">
                <a:solidFill>
                  <a:schemeClr val="tx1"/>
                </a:solidFill>
                <a:latin typeface="Arial" pitchFamily="34" charset="0"/>
                <a:cs typeface="Arial" pitchFamily="34" charset="0"/>
              </a:rPr>
              <a:t>	- </a:t>
            </a:r>
            <a:r>
              <a:rPr lang="es-ES" sz="1400" dirty="0">
                <a:solidFill>
                  <a:schemeClr val="tx1"/>
                </a:solidFill>
                <a:latin typeface="Arial" pitchFamily="34" charset="0"/>
                <a:cs typeface="Arial" pitchFamily="34" charset="0"/>
              </a:rPr>
              <a:t>Prof. </a:t>
            </a:r>
            <a:r>
              <a:rPr lang="es-ES" sz="1400" dirty="0" smtClean="0">
                <a:solidFill>
                  <a:schemeClr val="tx1"/>
                </a:solidFill>
                <a:latin typeface="Arial" pitchFamily="34" charset="0"/>
                <a:cs typeface="Arial" pitchFamily="34" charset="0"/>
              </a:rPr>
              <a:t>Carlos Falces (Grado </a:t>
            </a:r>
            <a:r>
              <a:rPr lang="es-ES" sz="1400" dirty="0">
                <a:solidFill>
                  <a:schemeClr val="tx1"/>
                </a:solidFill>
                <a:latin typeface="Arial" pitchFamily="34" charset="0"/>
                <a:cs typeface="Arial" pitchFamily="34" charset="0"/>
              </a:rPr>
              <a:t>en Psicología)</a:t>
            </a:r>
          </a:p>
          <a:p>
            <a:pPr algn="just">
              <a:lnSpc>
                <a:spcPct val="150000"/>
              </a:lnSpc>
              <a:spcBef>
                <a:spcPct val="20000"/>
              </a:spcBef>
              <a:defRPr/>
            </a:pPr>
            <a:r>
              <a:rPr lang="es-ES" sz="1400" dirty="0">
                <a:solidFill>
                  <a:schemeClr val="tx1"/>
                </a:solidFill>
                <a:latin typeface="Arial" pitchFamily="34" charset="0"/>
                <a:cs typeface="Arial" pitchFamily="34" charset="0"/>
              </a:rPr>
              <a:t>	- Prof. </a:t>
            </a:r>
            <a:r>
              <a:rPr lang="es-ES" sz="1400" dirty="0" smtClean="0">
                <a:solidFill>
                  <a:schemeClr val="tx1"/>
                </a:solidFill>
                <a:latin typeface="Arial" pitchFamily="34" charset="0"/>
                <a:cs typeface="Arial" pitchFamily="34" charset="0"/>
              </a:rPr>
              <a:t>David </a:t>
            </a:r>
            <a:r>
              <a:rPr lang="es-ES" sz="1400" dirty="0" err="1" smtClean="0">
                <a:solidFill>
                  <a:schemeClr val="tx1"/>
                </a:solidFill>
                <a:latin typeface="Arial" pitchFamily="34" charset="0"/>
                <a:cs typeface="Arial" pitchFamily="34" charset="0"/>
              </a:rPr>
              <a:t>Gonzalez</a:t>
            </a:r>
            <a:r>
              <a:rPr lang="es-ES" sz="1400" dirty="0" smtClean="0">
                <a:solidFill>
                  <a:schemeClr val="tx1"/>
                </a:solidFill>
                <a:latin typeface="Arial" pitchFamily="34" charset="0"/>
                <a:cs typeface="Arial" pitchFamily="34" charset="0"/>
              </a:rPr>
              <a:t>-Cutre (Grado </a:t>
            </a:r>
            <a:r>
              <a:rPr lang="es-ES" sz="1400" dirty="0">
                <a:solidFill>
                  <a:schemeClr val="tx1"/>
                </a:solidFill>
                <a:latin typeface="Arial" pitchFamily="34" charset="0"/>
                <a:cs typeface="Arial" pitchFamily="34" charset="0"/>
              </a:rPr>
              <a:t>en Ciencias de la Actividad Física y del Deporte)</a:t>
            </a:r>
          </a:p>
        </p:txBody>
      </p:sp>
      <p:pic>
        <p:nvPicPr>
          <p:cNvPr id="41990" name="Picture 5" descr="Erasm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26988"/>
            <a:ext cx="2795588" cy="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23850" y="1008063"/>
            <a:ext cx="6912446" cy="646112"/>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spcBef>
                <a:spcPts val="0"/>
              </a:spcBef>
              <a:spcAft>
                <a:spcPts val="600"/>
              </a:spcAft>
              <a:defRPr/>
            </a:pPr>
            <a:r>
              <a:rPr lang="es-ES" sz="2400" b="1" dirty="0">
                <a:latin typeface="+mj-lt"/>
              </a:rPr>
              <a:t>PROGRAMA ERASMUS + (ESTUDIOS)</a:t>
            </a:r>
          </a:p>
        </p:txBody>
      </p:sp>
      <p:sp>
        <p:nvSpPr>
          <p:cNvPr id="10" name="9 CuadroTexto"/>
          <p:cNvSpPr txBox="1"/>
          <p:nvPr/>
        </p:nvSpPr>
        <p:spPr>
          <a:xfrm>
            <a:off x="384174" y="1805447"/>
            <a:ext cx="8292282" cy="3711785"/>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spcBef>
                <a:spcPct val="20000"/>
              </a:spcBef>
              <a:defRPr/>
            </a:pPr>
            <a:r>
              <a:rPr lang="es-ES" sz="1400" b="1" dirty="0">
                <a:solidFill>
                  <a:schemeClr val="tx1"/>
                </a:solidFill>
                <a:latin typeface="Arial" pitchFamily="34" charset="0"/>
                <a:cs typeface="Arial" pitchFamily="34" charset="0"/>
              </a:rPr>
              <a:t>	</a:t>
            </a:r>
            <a:r>
              <a:rPr lang="es-ES" sz="1400" b="1" dirty="0">
                <a:solidFill>
                  <a:schemeClr val="accent2">
                    <a:lumMod val="75000"/>
                  </a:schemeClr>
                </a:solidFill>
                <a:latin typeface="Arial" pitchFamily="34" charset="0"/>
                <a:cs typeface="Arial" pitchFamily="34" charset="0"/>
              </a:rPr>
              <a:t>Escuela Politécnica Superior de Elche:</a:t>
            </a:r>
            <a:r>
              <a:rPr lang="es-ES" sz="1400" dirty="0">
                <a:solidFill>
                  <a:schemeClr val="tx1"/>
                </a:solidFill>
                <a:latin typeface="Arial" pitchFamily="34" charset="0"/>
                <a:cs typeface="Arial" pitchFamily="34" charset="0"/>
              </a:rPr>
              <a:t> </a:t>
            </a:r>
            <a:r>
              <a:rPr lang="es-ES" sz="1400" dirty="0" smtClean="0">
                <a:solidFill>
                  <a:schemeClr val="tx1"/>
                </a:solidFill>
                <a:latin typeface="Arial" pitchFamily="34" charset="0"/>
                <a:cs typeface="Arial" pitchFamily="34" charset="0"/>
              </a:rPr>
              <a:t>Prof. Alberto Rodriguez Martinez</a:t>
            </a:r>
            <a:endParaRPr lang="es-ES" sz="1400" dirty="0">
              <a:solidFill>
                <a:schemeClr val="tx1"/>
              </a:solidFill>
              <a:latin typeface="Arial" pitchFamily="34" charset="0"/>
              <a:cs typeface="Arial" pitchFamily="34" charset="0"/>
            </a:endParaRPr>
          </a:p>
          <a:p>
            <a:pPr>
              <a:lnSpc>
                <a:spcPct val="150000"/>
              </a:lnSpc>
              <a:spcBef>
                <a:spcPct val="20000"/>
              </a:spcBef>
              <a:defRPr/>
            </a:pPr>
            <a:r>
              <a:rPr lang="es-ES" sz="1400" dirty="0">
                <a:solidFill>
                  <a:schemeClr val="tx1"/>
                </a:solidFill>
                <a:latin typeface="Arial" pitchFamily="34" charset="0"/>
                <a:cs typeface="Arial" pitchFamily="34" charset="0"/>
              </a:rPr>
              <a:t>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Ing. de Tecnologías de Telecomunicación, </a:t>
            </a:r>
            <a:r>
              <a:rPr lang="es-ES" sz="1400" dirty="0" smtClean="0">
                <a:solidFill>
                  <a:schemeClr val="tx1"/>
                </a:solidFill>
                <a:latin typeface="Arial" pitchFamily="34" charset="0"/>
                <a:cs typeface="Arial" pitchFamily="34" charset="0"/>
              </a:rPr>
              <a:t>Grado en Ing</a:t>
            </a:r>
            <a:r>
              <a:rPr lang="es-ES" sz="1400" dirty="0">
                <a:solidFill>
                  <a:schemeClr val="tx1"/>
                </a:solidFill>
                <a:latin typeface="Arial" pitchFamily="34" charset="0"/>
                <a:cs typeface="Arial" pitchFamily="34" charset="0"/>
              </a:rPr>
              <a:t>. Eléctrica</a:t>
            </a:r>
            <a:r>
              <a:rPr lang="es-ES" sz="1400" dirty="0" smtClean="0">
                <a:solidFill>
                  <a:schemeClr val="tx1"/>
                </a:solidFill>
                <a:latin typeface="Arial" pitchFamily="34" charset="0"/>
                <a:cs typeface="Arial" pitchFamily="34" charset="0"/>
              </a:rPr>
              <a:t>,</a:t>
            </a:r>
          </a:p>
          <a:p>
            <a:pPr lvl="2">
              <a:lnSpc>
                <a:spcPct val="150000"/>
              </a:lnSpc>
              <a:spcBef>
                <a:spcPct val="20000"/>
              </a:spcBef>
              <a:defRPr/>
            </a:pPr>
            <a:r>
              <a:rPr lang="es-ES" sz="1400" dirty="0" smtClean="0">
                <a:solidFill>
                  <a:schemeClr val="tx1"/>
                </a:solidFill>
                <a:latin typeface="Arial" pitchFamily="34" charset="0"/>
                <a:cs typeface="Arial" pitchFamily="34" charset="0"/>
              </a:rPr>
              <a:t> Grado </a:t>
            </a:r>
            <a:r>
              <a:rPr lang="es-ES" sz="1400" dirty="0">
                <a:solidFill>
                  <a:schemeClr val="tx1"/>
                </a:solidFill>
                <a:latin typeface="Arial" pitchFamily="34" charset="0"/>
                <a:cs typeface="Arial" pitchFamily="34" charset="0"/>
              </a:rPr>
              <a:t>en Ing. Electrónica y Automática Industrial, Grado en Ing. </a:t>
            </a:r>
            <a:r>
              <a:rPr lang="es-ES" sz="1400" dirty="0" smtClean="0">
                <a:solidFill>
                  <a:schemeClr val="tx1"/>
                </a:solidFill>
                <a:latin typeface="Arial" pitchFamily="34" charset="0"/>
                <a:cs typeface="Arial" pitchFamily="34" charset="0"/>
              </a:rPr>
              <a:t>Mecánica</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rgbClr val="00B050"/>
                </a:solidFill>
                <a:latin typeface="Arial" pitchFamily="34" charset="0"/>
                <a:cs typeface="Arial" pitchFamily="34" charset="0"/>
              </a:rPr>
              <a:t>	</a:t>
            </a:r>
            <a:r>
              <a:rPr lang="es-ES" sz="1400" dirty="0">
                <a:solidFill>
                  <a:schemeClr val="tx1"/>
                </a:solidFill>
                <a:latin typeface="Arial" pitchFamily="34" charset="0"/>
                <a:cs typeface="Arial" pitchFamily="34" charset="0"/>
              </a:rPr>
              <a:t>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Ing. Informática y </a:t>
            </a:r>
            <a:r>
              <a:rPr lang="es-ES" sz="1400" dirty="0" err="1">
                <a:solidFill>
                  <a:schemeClr val="tx1"/>
                </a:solidFill>
                <a:latin typeface="Arial" pitchFamily="34" charset="0"/>
                <a:cs typeface="Arial" pitchFamily="34" charset="0"/>
              </a:rPr>
              <a:t>Tecnol</a:t>
            </a:r>
            <a:r>
              <a:rPr lang="es-ES" sz="1400" dirty="0">
                <a:solidFill>
                  <a:schemeClr val="tx1"/>
                </a:solidFill>
                <a:latin typeface="Arial" pitchFamily="34" charset="0"/>
                <a:cs typeface="Arial" pitchFamily="34" charset="0"/>
              </a:rPr>
              <a:t>. </a:t>
            </a:r>
            <a:r>
              <a:rPr lang="es-ES" sz="1400" dirty="0" smtClean="0">
                <a:solidFill>
                  <a:schemeClr val="tx1"/>
                </a:solidFill>
                <a:latin typeface="Arial" pitchFamily="34" charset="0"/>
                <a:cs typeface="Arial" pitchFamily="34" charset="0"/>
              </a:rPr>
              <a:t>Información</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chemeClr val="tx1"/>
                </a:solidFill>
                <a:latin typeface="Arial" pitchFamily="34" charset="0"/>
                <a:cs typeface="Arial" pitchFamily="34" charset="0"/>
              </a:rPr>
              <a:t>	</a:t>
            </a:r>
            <a:r>
              <a:rPr lang="es-ES" sz="1400" b="1" dirty="0">
                <a:solidFill>
                  <a:schemeClr val="accent2">
                    <a:lumMod val="75000"/>
                  </a:schemeClr>
                </a:solidFill>
                <a:latin typeface="Arial" pitchFamily="34" charset="0"/>
                <a:cs typeface="Arial" pitchFamily="34" charset="0"/>
              </a:rPr>
              <a:t>Facultad de CC. SS. y Jurídicas de Orihuela</a:t>
            </a:r>
            <a:r>
              <a:rPr lang="es-ES" sz="1400" b="1" dirty="0" smtClean="0">
                <a:solidFill>
                  <a:schemeClr val="accent2">
                    <a:lumMod val="75000"/>
                  </a:schemeClr>
                </a:solidFill>
                <a:latin typeface="Arial" pitchFamily="34" charset="0"/>
                <a:cs typeface="Arial" pitchFamily="34" charset="0"/>
              </a:rPr>
              <a:t>: </a:t>
            </a:r>
            <a:r>
              <a:rPr lang="es-ES" sz="1400" dirty="0" smtClean="0">
                <a:solidFill>
                  <a:schemeClr val="tx1"/>
                </a:solidFill>
                <a:latin typeface="Arial" pitchFamily="34" charset="0"/>
                <a:cs typeface="Arial" pitchFamily="34" charset="0"/>
              </a:rPr>
              <a:t>Prof. Juana Aznar Marquez</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chemeClr val="tx1"/>
                </a:solidFill>
                <a:latin typeface="Arial" pitchFamily="34" charset="0"/>
                <a:cs typeface="Arial" pitchFamily="34" charset="0"/>
              </a:rPr>
              <a:t>	-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Administración y Dirección de </a:t>
            </a:r>
            <a:r>
              <a:rPr lang="es-ES" sz="1400" dirty="0" smtClean="0">
                <a:solidFill>
                  <a:schemeClr val="tx1"/>
                </a:solidFill>
                <a:latin typeface="Arial" pitchFamily="34" charset="0"/>
                <a:cs typeface="Arial" pitchFamily="34" charset="0"/>
              </a:rPr>
              <a:t>Empresa</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chemeClr val="tx1"/>
                </a:solidFill>
                <a:latin typeface="Arial" pitchFamily="34" charset="0"/>
                <a:cs typeface="Arial" pitchFamily="34" charset="0"/>
              </a:rPr>
              <a:t>	- </a:t>
            </a:r>
            <a:r>
              <a:rPr lang="es-ES" sz="1400" dirty="0" smtClean="0">
                <a:solidFill>
                  <a:schemeClr val="tx1"/>
                </a:solidFill>
                <a:latin typeface="Arial" pitchFamily="34" charset="0"/>
                <a:cs typeface="Arial" pitchFamily="34" charset="0"/>
              </a:rPr>
              <a:t>Grado </a:t>
            </a:r>
            <a:r>
              <a:rPr lang="es-ES" sz="1400" dirty="0">
                <a:solidFill>
                  <a:schemeClr val="tx1"/>
                </a:solidFill>
                <a:latin typeface="Arial" pitchFamily="34" charset="0"/>
                <a:cs typeface="Arial" pitchFamily="34" charset="0"/>
              </a:rPr>
              <a:t>en Ciencias Políticas y Gestión </a:t>
            </a:r>
            <a:r>
              <a:rPr lang="es-ES" sz="1400" dirty="0" smtClean="0">
                <a:solidFill>
                  <a:schemeClr val="tx1"/>
                </a:solidFill>
                <a:latin typeface="Arial" pitchFamily="34" charset="0"/>
                <a:cs typeface="Arial" pitchFamily="34" charset="0"/>
              </a:rPr>
              <a:t>Pública</a:t>
            </a:r>
            <a:endParaRPr lang="es-ES" sz="1400" dirty="0">
              <a:solidFill>
                <a:schemeClr val="tx1"/>
              </a:solidFill>
              <a:latin typeface="Arial" pitchFamily="34" charset="0"/>
              <a:cs typeface="Arial" pitchFamily="34" charset="0"/>
            </a:endParaRPr>
          </a:p>
          <a:p>
            <a:pPr algn="just">
              <a:lnSpc>
                <a:spcPct val="150000"/>
              </a:lnSpc>
              <a:spcBef>
                <a:spcPct val="20000"/>
              </a:spcBef>
              <a:defRPr/>
            </a:pPr>
            <a:r>
              <a:rPr lang="es-ES" sz="1400" dirty="0">
                <a:solidFill>
                  <a:schemeClr val="tx1"/>
                </a:solidFill>
                <a:latin typeface="Arial" pitchFamily="34" charset="0"/>
                <a:cs typeface="Arial" pitchFamily="34" charset="0"/>
              </a:rPr>
              <a:t>	</a:t>
            </a:r>
            <a:r>
              <a:rPr lang="es-ES" sz="1400" b="1" dirty="0">
                <a:solidFill>
                  <a:schemeClr val="accent2">
                    <a:lumMod val="75000"/>
                  </a:schemeClr>
                </a:solidFill>
                <a:latin typeface="Arial" pitchFamily="34" charset="0"/>
                <a:cs typeface="Arial" pitchFamily="34" charset="0"/>
              </a:rPr>
              <a:t>Escuela Politécnica Superior de Orihuela: </a:t>
            </a:r>
          </a:p>
          <a:p>
            <a:pPr algn="just">
              <a:lnSpc>
                <a:spcPct val="150000"/>
              </a:lnSpc>
              <a:spcBef>
                <a:spcPct val="20000"/>
              </a:spcBef>
              <a:defRPr/>
            </a:pPr>
            <a:r>
              <a:rPr lang="es-ES" sz="1400" b="1" dirty="0">
                <a:solidFill>
                  <a:schemeClr val="accent2">
                    <a:lumMod val="75000"/>
                  </a:schemeClr>
                </a:solidFill>
                <a:latin typeface="Arial" pitchFamily="34" charset="0"/>
                <a:cs typeface="Arial" pitchFamily="34" charset="0"/>
              </a:rPr>
              <a:t>	- </a:t>
            </a:r>
            <a:r>
              <a:rPr lang="es-ES" sz="1400" dirty="0">
                <a:solidFill>
                  <a:schemeClr val="tx1"/>
                </a:solidFill>
                <a:latin typeface="Arial" pitchFamily="34" charset="0"/>
                <a:cs typeface="Arial" pitchFamily="34" charset="0"/>
              </a:rPr>
              <a:t>Prof. </a:t>
            </a:r>
            <a:r>
              <a:rPr lang="es-ES" sz="1400" dirty="0" smtClean="0">
                <a:solidFill>
                  <a:schemeClr val="tx1"/>
                </a:solidFill>
                <a:latin typeface="Arial" pitchFamily="34" charset="0"/>
                <a:cs typeface="Arial" pitchFamily="34" charset="0"/>
              </a:rPr>
              <a:t>Estrella Sayas </a:t>
            </a:r>
            <a:r>
              <a:rPr lang="es-ES" sz="1400" dirty="0" err="1" smtClean="0">
                <a:solidFill>
                  <a:schemeClr val="tx1"/>
                </a:solidFill>
                <a:latin typeface="Arial" pitchFamily="34" charset="0"/>
                <a:cs typeface="Arial" pitchFamily="34" charset="0"/>
              </a:rPr>
              <a:t>Barberá</a:t>
            </a:r>
            <a:r>
              <a:rPr lang="es-ES" sz="1400" dirty="0" smtClean="0">
                <a:solidFill>
                  <a:schemeClr val="tx1"/>
                </a:solidFill>
                <a:latin typeface="Arial" pitchFamily="34" charset="0"/>
                <a:cs typeface="Arial" pitchFamily="34" charset="0"/>
              </a:rPr>
              <a:t> (Grado </a:t>
            </a:r>
            <a:r>
              <a:rPr lang="es-ES" sz="1400" dirty="0">
                <a:solidFill>
                  <a:schemeClr val="tx1"/>
                </a:solidFill>
                <a:latin typeface="Arial" pitchFamily="34" charset="0"/>
                <a:cs typeface="Arial" pitchFamily="34" charset="0"/>
              </a:rPr>
              <a:t>en Ciencia y Tecnología de los Alimentos)</a:t>
            </a:r>
          </a:p>
          <a:p>
            <a:pPr algn="just">
              <a:lnSpc>
                <a:spcPct val="150000"/>
              </a:lnSpc>
              <a:spcBef>
                <a:spcPct val="20000"/>
              </a:spcBef>
              <a:defRPr/>
            </a:pPr>
            <a:r>
              <a:rPr lang="es-ES" sz="1400" dirty="0">
                <a:solidFill>
                  <a:schemeClr val="tx1"/>
                </a:solidFill>
                <a:latin typeface="Arial" pitchFamily="34" charset="0"/>
                <a:cs typeface="Arial" pitchFamily="34" charset="0"/>
              </a:rPr>
              <a:t>	- Prof. Gema Romero </a:t>
            </a:r>
            <a:r>
              <a:rPr lang="es-ES" sz="1400" dirty="0" smtClean="0">
                <a:solidFill>
                  <a:schemeClr val="tx1"/>
                </a:solidFill>
                <a:latin typeface="Arial" pitchFamily="34" charset="0"/>
                <a:cs typeface="Arial" pitchFamily="34" charset="0"/>
              </a:rPr>
              <a:t>Moraleda (</a:t>
            </a:r>
            <a:r>
              <a:rPr lang="es-ES" sz="1400" dirty="0">
                <a:solidFill>
                  <a:schemeClr val="tx1"/>
                </a:solidFill>
                <a:latin typeface="Arial" pitchFamily="34" charset="0"/>
                <a:cs typeface="Arial" pitchFamily="34" charset="0"/>
              </a:rPr>
              <a:t>Grado en Ing. Agroalimentaria y Agroambiental)</a:t>
            </a:r>
          </a:p>
        </p:txBody>
      </p:sp>
      <p:pic>
        <p:nvPicPr>
          <p:cNvPr id="43014" name="Picture 5" descr="Erasm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26988"/>
            <a:ext cx="2795588" cy="590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ipse 6"/>
          <p:cNvSpPr/>
          <p:nvPr/>
        </p:nvSpPr>
        <p:spPr>
          <a:xfrm>
            <a:off x="4139952" y="5877272"/>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4"/>
              </a:rPr>
              <a:t>https://slides.app.goo.gl/qCPiv</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 Box 5"/>
          <p:cNvSpPr txBox="1">
            <a:spLocks noChangeArrowheads="1"/>
          </p:cNvSpPr>
          <p:nvPr/>
        </p:nvSpPr>
        <p:spPr bwMode="auto">
          <a:xfrm>
            <a:off x="323528" y="764704"/>
            <a:ext cx="7272808" cy="1477328"/>
          </a:xfrm>
          <a:prstGeom prst="rect">
            <a:avLst/>
          </a:prstGeom>
          <a:ln/>
          <a:extLst/>
        </p:spPr>
        <p:style>
          <a:lnRef idx="1">
            <a:schemeClr val="accent1"/>
          </a:lnRef>
          <a:fillRef idx="3">
            <a:schemeClr val="accent1"/>
          </a:fillRef>
          <a:effectRef idx="2">
            <a:schemeClr val="accent1"/>
          </a:effectRef>
          <a:fontRef idx="minor">
            <a:schemeClr val="lt1"/>
          </a:fontRef>
        </p:style>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s-ES" altLang="es-ES" sz="3600" b="1" dirty="0">
                <a:solidFill>
                  <a:schemeClr val="bg1"/>
                </a:solidFill>
                <a:latin typeface="Arial" panose="020B0604020202020204" pitchFamily="34" charset="0"/>
              </a:rPr>
              <a:t>Programas de Movilidad </a:t>
            </a:r>
            <a:endParaRPr lang="es-ES" altLang="es-ES" sz="3600" b="1" dirty="0" smtClean="0">
              <a:solidFill>
                <a:schemeClr val="bg1"/>
              </a:solidFill>
              <a:latin typeface="Arial" panose="020B0604020202020204" pitchFamily="34" charset="0"/>
            </a:endParaRPr>
          </a:p>
          <a:p>
            <a:pPr algn="ctr" eaLnBrk="1" hangingPunct="1">
              <a:spcBef>
                <a:spcPct val="50000"/>
              </a:spcBef>
              <a:buFontTx/>
              <a:buNone/>
            </a:pPr>
            <a:r>
              <a:rPr lang="es-ES" altLang="es-ES" sz="3600" b="1" dirty="0" smtClean="0">
                <a:solidFill>
                  <a:schemeClr val="bg1"/>
                </a:solidFill>
                <a:latin typeface="Arial" panose="020B0604020202020204" pitchFamily="34" charset="0"/>
              </a:rPr>
              <a:t> </a:t>
            </a:r>
            <a:r>
              <a:rPr lang="es-ES" altLang="es-ES" sz="3600" b="1" dirty="0">
                <a:solidFill>
                  <a:schemeClr val="bg1"/>
                </a:solidFill>
                <a:latin typeface="Arial" panose="020B0604020202020204" pitchFamily="34" charset="0"/>
              </a:rPr>
              <a:t>curso </a:t>
            </a:r>
            <a:r>
              <a:rPr lang="es-ES" altLang="es-ES" sz="3600" b="1" dirty="0" smtClean="0">
                <a:solidFill>
                  <a:schemeClr val="bg1"/>
                </a:solidFill>
                <a:latin typeface="Arial" panose="020B0604020202020204" pitchFamily="34" charset="0"/>
              </a:rPr>
              <a:t>2021/2022</a:t>
            </a:r>
            <a:endParaRPr lang="es-ES" altLang="es-ES" sz="3600" b="1" dirty="0">
              <a:solidFill>
                <a:schemeClr val="bg1"/>
              </a:solidFill>
              <a:latin typeface="Arial" panose="020B0604020202020204" pitchFamily="34" charset="0"/>
            </a:endParaRPr>
          </a:p>
        </p:txBody>
      </p:sp>
      <p:sp>
        <p:nvSpPr>
          <p:cNvPr id="44036" name="Text Box 10"/>
          <p:cNvSpPr txBox="1">
            <a:spLocks noChangeArrowheads="1"/>
          </p:cNvSpPr>
          <p:nvPr/>
        </p:nvSpPr>
        <p:spPr bwMode="auto">
          <a:xfrm>
            <a:off x="468313" y="2492375"/>
            <a:ext cx="80645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30000"/>
              </a:lnSpc>
              <a:spcBef>
                <a:spcPct val="0"/>
              </a:spcBef>
              <a:buFontTx/>
              <a:buNone/>
            </a:pPr>
            <a:r>
              <a:rPr lang="es-ES_tradnl" altLang="es-ES" sz="2000" b="1" dirty="0" smtClean="0">
                <a:solidFill>
                  <a:srgbClr val="000099"/>
                </a:solidFill>
                <a:latin typeface="Tahoma" panose="020B0604030504040204" pitchFamily="34" charset="0"/>
              </a:rPr>
              <a:t>SERVICIO DE </a:t>
            </a:r>
            <a:r>
              <a:rPr lang="es-ES_tradnl" altLang="es-ES" sz="2000" b="1" dirty="0">
                <a:solidFill>
                  <a:srgbClr val="000099"/>
                </a:solidFill>
                <a:latin typeface="Tahoma" panose="020B0604030504040204" pitchFamily="34" charset="0"/>
              </a:rPr>
              <a:t>RELACIONES </a:t>
            </a:r>
            <a:r>
              <a:rPr lang="es-ES_tradnl" altLang="es-ES" sz="2000" b="1" dirty="0" smtClean="0">
                <a:solidFill>
                  <a:srgbClr val="000099"/>
                </a:solidFill>
                <a:latin typeface="Tahoma" panose="020B0604030504040204" pitchFamily="34" charset="0"/>
              </a:rPr>
              <a:t>INTERNACIONALES, COOPERACIÓN AL DESARROLLO Y VOLUNTARIADO</a:t>
            </a:r>
          </a:p>
          <a:p>
            <a:pPr algn="ctr" eaLnBrk="1" hangingPunct="1">
              <a:lnSpc>
                <a:spcPct val="130000"/>
              </a:lnSpc>
              <a:spcBef>
                <a:spcPct val="0"/>
              </a:spcBef>
              <a:buFontTx/>
              <a:buNone/>
            </a:pPr>
            <a:r>
              <a:rPr lang="es-ES_tradnl" altLang="es-ES" sz="2000" dirty="0" smtClean="0">
                <a:solidFill>
                  <a:srgbClr val="000099"/>
                </a:solidFill>
                <a:latin typeface="Tahoma" panose="020B0604030504040204" pitchFamily="34" charset="0"/>
              </a:rPr>
              <a:t>Universidad </a:t>
            </a:r>
            <a:r>
              <a:rPr lang="es-ES_tradnl" altLang="es-ES" sz="2000" dirty="0">
                <a:solidFill>
                  <a:srgbClr val="000099"/>
                </a:solidFill>
                <a:latin typeface="Tahoma" panose="020B0604030504040204" pitchFamily="34" charset="0"/>
              </a:rPr>
              <a:t>Miguel Hernández</a:t>
            </a:r>
          </a:p>
          <a:p>
            <a:pPr algn="ctr" eaLnBrk="1" hangingPunct="1">
              <a:lnSpc>
                <a:spcPct val="130000"/>
              </a:lnSpc>
              <a:spcBef>
                <a:spcPct val="0"/>
              </a:spcBef>
              <a:buFontTx/>
              <a:buNone/>
            </a:pPr>
            <a:r>
              <a:rPr lang="es-ES_tradnl" altLang="es-ES" sz="2000" dirty="0">
                <a:solidFill>
                  <a:srgbClr val="000099"/>
                </a:solidFill>
                <a:latin typeface="Tahoma" panose="020B0604030504040204" pitchFamily="34" charset="0"/>
              </a:rPr>
              <a:t>Avda. de la Universidad s/n 03202 Elche (Alicante)</a:t>
            </a:r>
          </a:p>
          <a:p>
            <a:pPr algn="ctr" eaLnBrk="1" hangingPunct="1">
              <a:lnSpc>
                <a:spcPct val="130000"/>
              </a:lnSpc>
              <a:spcBef>
                <a:spcPct val="0"/>
              </a:spcBef>
              <a:buFontTx/>
              <a:buNone/>
            </a:pPr>
            <a:r>
              <a:rPr lang="es-ES_tradnl" altLang="es-ES" sz="2000" dirty="0">
                <a:solidFill>
                  <a:srgbClr val="000099"/>
                </a:solidFill>
                <a:latin typeface="Tahoma" panose="020B0604030504040204" pitchFamily="34" charset="0"/>
              </a:rPr>
              <a:t>Telf.: </a:t>
            </a:r>
            <a:r>
              <a:rPr lang="es-ES_tradnl" altLang="es-ES" sz="2000" dirty="0" smtClean="0">
                <a:solidFill>
                  <a:srgbClr val="000099"/>
                </a:solidFill>
                <a:latin typeface="Tahoma" panose="020B0604030504040204" pitchFamily="34" charset="0"/>
              </a:rPr>
              <a:t>966658710</a:t>
            </a:r>
            <a:endParaRPr lang="es-ES_tradnl" altLang="es-ES" sz="2000" dirty="0">
              <a:solidFill>
                <a:srgbClr val="000099"/>
              </a:solidFill>
              <a:latin typeface="Tahoma" panose="020B0604030504040204" pitchFamily="34" charset="0"/>
            </a:endParaRPr>
          </a:p>
          <a:p>
            <a:pPr algn="ctr" eaLnBrk="1" hangingPunct="1">
              <a:lnSpc>
                <a:spcPct val="130000"/>
              </a:lnSpc>
              <a:spcBef>
                <a:spcPct val="0"/>
              </a:spcBef>
              <a:buFontTx/>
              <a:buNone/>
            </a:pPr>
            <a:r>
              <a:rPr lang="es-ES_tradnl" altLang="es-ES" sz="2000" dirty="0">
                <a:solidFill>
                  <a:srgbClr val="000099"/>
                </a:solidFill>
                <a:latin typeface="Tahoma" panose="020B0604030504040204" pitchFamily="34" charset="0"/>
              </a:rPr>
              <a:t>E mail: movilidad@umh.es</a:t>
            </a:r>
          </a:p>
          <a:p>
            <a:pPr algn="ctr" eaLnBrk="1" hangingPunct="1">
              <a:lnSpc>
                <a:spcPct val="130000"/>
              </a:lnSpc>
              <a:spcBef>
                <a:spcPct val="0"/>
              </a:spcBef>
              <a:buFontTx/>
              <a:buNone/>
            </a:pPr>
            <a:r>
              <a:rPr lang="es-ES_tradnl" altLang="es-ES" sz="2000" dirty="0">
                <a:solidFill>
                  <a:srgbClr val="000099"/>
                </a:solidFill>
                <a:latin typeface="Tahoma" panose="020B0604030504040204" pitchFamily="34" charset="0"/>
              </a:rPr>
              <a:t>Web: </a:t>
            </a:r>
            <a:r>
              <a:rPr lang="es-ES_tradnl" altLang="es-ES" sz="2000" dirty="0">
                <a:solidFill>
                  <a:srgbClr val="000099"/>
                </a:solidFill>
                <a:latin typeface="Tahoma" panose="020B0604030504040204" pitchFamily="34" charset="0"/>
                <a:hlinkClick r:id="rId2"/>
              </a:rPr>
              <a:t>http://www.umh.es</a:t>
            </a:r>
            <a:endParaRPr lang="es-ES_tradnl" altLang="es-ES" sz="2000" dirty="0">
              <a:solidFill>
                <a:srgbClr val="000099"/>
              </a:solidFill>
              <a:latin typeface="Tahoma" panose="020B0604030504040204" pitchFamily="34" charset="0"/>
            </a:endParaRPr>
          </a:p>
          <a:p>
            <a:pPr algn="ctr" eaLnBrk="1" hangingPunct="1">
              <a:lnSpc>
                <a:spcPct val="130000"/>
              </a:lnSpc>
              <a:spcBef>
                <a:spcPct val="0"/>
              </a:spcBef>
              <a:buFontTx/>
              <a:buNone/>
            </a:pPr>
            <a:r>
              <a:rPr lang="es-ES" altLang="es-ES" sz="2000" dirty="0">
                <a:hlinkClick r:id="rId3"/>
              </a:rPr>
              <a:t>http://internacional.umh.es</a:t>
            </a:r>
            <a:r>
              <a:rPr lang="es-ES" altLang="es-ES" sz="2000" dirty="0" smtClean="0">
                <a:hlinkClick r:id="rId3"/>
              </a:rPr>
              <a:t>/</a:t>
            </a:r>
            <a:endParaRPr lang="es-ES" altLang="es-ES" sz="2000" dirty="0" smtClean="0"/>
          </a:p>
          <a:p>
            <a:pPr algn="ctr" eaLnBrk="1" hangingPunct="1">
              <a:lnSpc>
                <a:spcPct val="130000"/>
              </a:lnSpc>
              <a:spcBef>
                <a:spcPct val="0"/>
              </a:spcBef>
              <a:buFontTx/>
              <a:buNone/>
            </a:pPr>
            <a:r>
              <a:rPr lang="es-ES" altLang="es-ES" sz="2000" dirty="0" smtClean="0">
                <a:solidFill>
                  <a:srgbClr val="000099"/>
                </a:solidFill>
                <a:latin typeface="Tahoma" panose="020B0604030504040204" pitchFamily="34" charset="0"/>
              </a:rPr>
              <a:t>Twitter: @</a:t>
            </a:r>
            <a:r>
              <a:rPr lang="es-ES" altLang="es-ES" sz="2000" dirty="0" err="1" smtClean="0">
                <a:solidFill>
                  <a:srgbClr val="000099"/>
                </a:solidFill>
                <a:latin typeface="Tahoma" panose="020B0604030504040204" pitchFamily="34" charset="0"/>
              </a:rPr>
              <a:t>GlobalUMH</a:t>
            </a:r>
            <a:r>
              <a:rPr lang="es-ES" altLang="es-ES" sz="2000" dirty="0" smtClean="0">
                <a:solidFill>
                  <a:srgbClr val="000099"/>
                </a:solidFill>
                <a:latin typeface="Tahoma" panose="020B0604030504040204" pitchFamily="34" charset="0"/>
              </a:rPr>
              <a:t> |</a:t>
            </a:r>
            <a:r>
              <a:rPr lang="es-ES" altLang="es-ES" sz="2000" dirty="0">
                <a:solidFill>
                  <a:srgbClr val="000099"/>
                </a:solidFill>
                <a:latin typeface="Tahoma" panose="020B0604030504040204" pitchFamily="34" charset="0"/>
              </a:rPr>
              <a:t> </a:t>
            </a:r>
            <a:r>
              <a:rPr lang="es-ES" altLang="es-ES" sz="2000" dirty="0" smtClean="0">
                <a:solidFill>
                  <a:srgbClr val="000099"/>
                </a:solidFill>
                <a:latin typeface="Tahoma" panose="020B0604030504040204" pitchFamily="34" charset="0"/>
              </a:rPr>
              <a:t> Facebook: ORI UMH</a:t>
            </a:r>
            <a:endParaRPr lang="es-ES_tradnl" altLang="es-ES" sz="2000" dirty="0">
              <a:solidFill>
                <a:srgbClr val="000099"/>
              </a:solidFill>
              <a:latin typeface="Tahoma" panose="020B0604030504040204" pitchFamily="34" charset="0"/>
            </a:endParaRPr>
          </a:p>
        </p:txBody>
      </p:sp>
      <p:pic>
        <p:nvPicPr>
          <p:cNvPr id="5" name="Picture 2"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idx="4294967295"/>
          </p:nvPr>
        </p:nvSpPr>
        <p:spPr>
          <a:xfrm>
            <a:off x="230832" y="765175"/>
            <a:ext cx="8229600" cy="652463"/>
          </a:xfrm>
        </p:spPr>
        <p:txBody>
          <a:bodyPr/>
          <a:lstStyle/>
          <a:p>
            <a:pPr eaLnBrk="1" hangingPunct="1"/>
            <a:r>
              <a:rPr lang="es-ES" altLang="es-ES" sz="3200" b="1" smtClean="0">
                <a:solidFill>
                  <a:srgbClr val="C00000"/>
                </a:solidFill>
              </a:rPr>
              <a:t>PROGRAMAS DE MOVILIDAD</a:t>
            </a:r>
          </a:p>
        </p:txBody>
      </p:sp>
      <p:sp>
        <p:nvSpPr>
          <p:cNvPr id="7" name="6 CuadroTexto"/>
          <p:cNvSpPr txBox="1"/>
          <p:nvPr/>
        </p:nvSpPr>
        <p:spPr>
          <a:xfrm>
            <a:off x="323528" y="1606308"/>
            <a:ext cx="8496944" cy="958596"/>
          </a:xfrm>
          <a:prstGeom prst="rect">
            <a:avLst/>
          </a:prstGeom>
          <a:ln w="63500" cap="rnd"/>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a:spAutoFit/>
          </a:bodyPr>
          <a:lstStyle/>
          <a:p>
            <a:pPr algn="ctr">
              <a:lnSpc>
                <a:spcPct val="150000"/>
              </a:lnSpc>
              <a:spcBef>
                <a:spcPts val="0"/>
              </a:spcBef>
              <a:spcAft>
                <a:spcPts val="600"/>
              </a:spcAft>
              <a:defRPr/>
            </a:pPr>
            <a:r>
              <a:rPr lang="es-ES" sz="2000" b="1" dirty="0">
                <a:latin typeface="+mj-lt"/>
              </a:rPr>
              <a:t>Te permiten estudiar un cuatrimestre o un curso académico completo en otra universidad sin trasladar tu expediente</a:t>
            </a:r>
          </a:p>
        </p:txBody>
      </p:sp>
      <p:sp>
        <p:nvSpPr>
          <p:cNvPr id="8" name="7 CuadroTexto"/>
          <p:cNvSpPr txBox="1"/>
          <p:nvPr/>
        </p:nvSpPr>
        <p:spPr>
          <a:xfrm>
            <a:off x="317936" y="3212976"/>
            <a:ext cx="8496300" cy="589072"/>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just">
              <a:lnSpc>
                <a:spcPct val="150000"/>
              </a:lnSpc>
              <a:spcBef>
                <a:spcPts val="0"/>
              </a:spcBef>
              <a:spcAft>
                <a:spcPts val="600"/>
              </a:spcAft>
              <a:defRPr/>
            </a:pPr>
            <a:r>
              <a:rPr lang="es-ES" sz="2400" dirty="0">
                <a:solidFill>
                  <a:schemeClr val="tx1"/>
                </a:solidFill>
                <a:latin typeface="+mj-lt"/>
              </a:rPr>
              <a:t>Movilidad NACIONAL: Programa SICUE</a:t>
            </a:r>
          </a:p>
        </p:txBody>
      </p:sp>
      <p:sp>
        <p:nvSpPr>
          <p:cNvPr id="9" name="8 CuadroTexto"/>
          <p:cNvSpPr txBox="1"/>
          <p:nvPr/>
        </p:nvSpPr>
        <p:spPr>
          <a:xfrm>
            <a:off x="291717" y="3954995"/>
            <a:ext cx="8496300" cy="2246313"/>
          </a:xfrm>
          <a:prstGeom prst="rect">
            <a:avLst/>
          </a:prstGeom>
          <a:gradFill>
            <a:gsLst>
              <a:gs pos="75000">
                <a:srgbClr val="9594CD"/>
              </a:gs>
              <a:gs pos="50000">
                <a:srgbClr val="8A89C5"/>
              </a:gs>
              <a:gs pos="0">
                <a:schemeClr val="accent2">
                  <a:tint val="83000"/>
                  <a:satMod val="100000"/>
                  <a:lumMod val="100000"/>
                </a:schemeClr>
              </a:gs>
              <a:gs pos="100000">
                <a:schemeClr val="accent2">
                  <a:tint val="61000"/>
                  <a:satMod val="150000"/>
                  <a:lumMod val="100000"/>
                </a:schemeClr>
              </a:gs>
            </a:gsLst>
          </a:gradFill>
          <a:ln/>
        </p:spPr>
        <p:style>
          <a:lnRef idx="1">
            <a:schemeClr val="accent2"/>
          </a:lnRef>
          <a:fillRef idx="2">
            <a:schemeClr val="accent2"/>
          </a:fillRef>
          <a:effectRef idx="1">
            <a:schemeClr val="accent2"/>
          </a:effectRef>
          <a:fontRef idx="minor">
            <a:schemeClr val="dk1"/>
          </a:fontRef>
        </p:style>
        <p:txBody>
          <a:bodyPr>
            <a:spAutoFit/>
          </a:bodyPr>
          <a:lstStyle/>
          <a:p>
            <a:pPr algn="just">
              <a:spcBef>
                <a:spcPts val="0"/>
              </a:spcBef>
              <a:spcAft>
                <a:spcPts val="600"/>
              </a:spcAft>
              <a:defRPr/>
            </a:pPr>
            <a:r>
              <a:rPr lang="es-ES" sz="2400" dirty="0">
                <a:latin typeface="+mj-lt"/>
              </a:rPr>
              <a:t>Movilidad INTERNACIONAL:</a:t>
            </a:r>
          </a:p>
          <a:p>
            <a:pPr lvl="2" algn="just">
              <a:spcBef>
                <a:spcPts val="0"/>
              </a:spcBef>
              <a:spcAft>
                <a:spcPts val="600"/>
              </a:spcAft>
              <a:defRPr/>
            </a:pPr>
            <a:r>
              <a:rPr lang="es-ES" sz="2400" dirty="0">
                <a:latin typeface="+mj-lt"/>
              </a:rPr>
              <a:t>	Programa </a:t>
            </a:r>
            <a:r>
              <a:rPr lang="es-ES" sz="2400" b="1" dirty="0">
                <a:latin typeface="+mj-lt"/>
              </a:rPr>
              <a:t>ERASMUS +</a:t>
            </a:r>
          </a:p>
          <a:p>
            <a:pPr lvl="2" algn="just">
              <a:spcBef>
                <a:spcPts val="0"/>
              </a:spcBef>
              <a:spcAft>
                <a:spcPts val="600"/>
              </a:spcAft>
              <a:defRPr/>
            </a:pPr>
            <a:r>
              <a:rPr lang="es-ES" sz="2400" dirty="0">
                <a:latin typeface="+mj-lt"/>
              </a:rPr>
              <a:t>		- ESTUDIOS</a:t>
            </a:r>
          </a:p>
          <a:p>
            <a:pPr lvl="2" algn="just">
              <a:spcBef>
                <a:spcPts val="0"/>
              </a:spcBef>
              <a:spcAft>
                <a:spcPts val="600"/>
              </a:spcAft>
              <a:defRPr/>
            </a:pPr>
            <a:r>
              <a:rPr lang="es-ES" sz="2400" dirty="0">
                <a:latin typeface="+mj-lt"/>
              </a:rPr>
              <a:t>		- PRÁCTICAS</a:t>
            </a:r>
          </a:p>
          <a:p>
            <a:pPr lvl="2" algn="just">
              <a:spcBef>
                <a:spcPts val="0"/>
              </a:spcBef>
              <a:spcAft>
                <a:spcPts val="600"/>
              </a:spcAft>
              <a:defRPr/>
            </a:pPr>
            <a:r>
              <a:rPr lang="es-ES" sz="2400" dirty="0">
                <a:latin typeface="+mj-lt"/>
              </a:rPr>
              <a:t>	Programa </a:t>
            </a:r>
            <a:r>
              <a:rPr lang="es-ES" sz="2400" b="1" dirty="0">
                <a:latin typeface="+mj-lt"/>
              </a:rPr>
              <a:t>DESTINO</a:t>
            </a:r>
          </a:p>
        </p:txBody>
      </p:sp>
      <p:pic>
        <p:nvPicPr>
          <p:cNvPr id="11"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lipse 9"/>
          <p:cNvSpPr/>
          <p:nvPr/>
        </p:nvSpPr>
        <p:spPr>
          <a:xfrm>
            <a:off x="4860032" y="6209928"/>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idx="4294967295"/>
          </p:nvPr>
        </p:nvSpPr>
        <p:spPr>
          <a:xfrm>
            <a:off x="302840" y="620713"/>
            <a:ext cx="8229600" cy="652462"/>
          </a:xfrm>
        </p:spPr>
        <p:txBody>
          <a:bodyPr/>
          <a:lstStyle/>
          <a:p>
            <a:pPr eaLnBrk="1" hangingPunct="1"/>
            <a:r>
              <a:rPr lang="es-ES" altLang="es-ES" sz="3200" b="1" dirty="0" smtClean="0">
                <a:solidFill>
                  <a:srgbClr val="C00000"/>
                </a:solidFill>
              </a:rPr>
              <a:t>INTERCAMBIO ¿Cómo funciona?</a:t>
            </a:r>
          </a:p>
        </p:txBody>
      </p:sp>
      <p:sp>
        <p:nvSpPr>
          <p:cNvPr id="3" name="Rectángulo 2"/>
          <p:cNvSpPr/>
          <p:nvPr/>
        </p:nvSpPr>
        <p:spPr>
          <a:xfrm>
            <a:off x="302840" y="1196752"/>
            <a:ext cx="8661648" cy="5539978"/>
          </a:xfrm>
          <a:prstGeom prst="rect">
            <a:avLst/>
          </a:prstGeom>
        </p:spPr>
        <p:txBody>
          <a:bodyPr wrap="square">
            <a:spAutoFit/>
          </a:bodyPr>
          <a:lstStyle/>
          <a:p>
            <a:pPr marL="342900" indent="-180000" algn="just">
              <a:lnSpc>
                <a:spcPct val="150000"/>
              </a:lnSpc>
              <a:spcBef>
                <a:spcPts val="0"/>
              </a:spcBef>
              <a:buClr>
                <a:srgbClr val="C00000"/>
              </a:buClr>
              <a:buFont typeface="Wingdings" panose="05000000000000000000" pitchFamily="2" charset="2"/>
              <a:buChar char="ü"/>
              <a:defRPr/>
            </a:pPr>
            <a:r>
              <a:rPr lang="es-ES" sz="2000" dirty="0"/>
              <a:t> Publicación Convocatoria</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Plazo de solicitud:  </a:t>
            </a:r>
          </a:p>
          <a:p>
            <a:pPr marL="800100" lvl="1" indent="-180000" algn="just">
              <a:lnSpc>
                <a:spcPct val="150000"/>
              </a:lnSpc>
              <a:spcBef>
                <a:spcPts val="0"/>
              </a:spcBef>
              <a:buClr>
                <a:srgbClr val="C00000"/>
              </a:buClr>
              <a:buFont typeface="Wingdings" panose="05000000000000000000" pitchFamily="2" charset="2"/>
              <a:buChar char="ü"/>
              <a:defRPr/>
            </a:pPr>
            <a:r>
              <a:rPr lang="es-ES" dirty="0"/>
              <a:t> A través del acceso identificado o por registro (según convocatorias)</a:t>
            </a:r>
          </a:p>
          <a:p>
            <a:pPr marL="800100" lvl="1" indent="-180000" algn="just">
              <a:lnSpc>
                <a:spcPct val="150000"/>
              </a:lnSpc>
              <a:spcBef>
                <a:spcPts val="0"/>
              </a:spcBef>
              <a:buClr>
                <a:srgbClr val="C00000"/>
              </a:buClr>
              <a:buFont typeface="Wingdings" panose="05000000000000000000" pitchFamily="2" charset="2"/>
              <a:buChar char="ü"/>
              <a:defRPr/>
            </a:pPr>
            <a:r>
              <a:rPr lang="es-ES" dirty="0"/>
              <a:t> Acreditación competencia lingüística</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Resolución provisional</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Plazo de alegaciones</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Resolución definitiva</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Aceptación de la plaza</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Tramitación de la plaza (firma del acuerdo académico, aceptación en destino)</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Realización movilidad</a:t>
            </a:r>
          </a:p>
          <a:p>
            <a:pPr marL="342900" indent="-180000" algn="just">
              <a:lnSpc>
                <a:spcPct val="150000"/>
              </a:lnSpc>
              <a:spcBef>
                <a:spcPts val="0"/>
              </a:spcBef>
              <a:buClr>
                <a:srgbClr val="C00000"/>
              </a:buClr>
              <a:buFont typeface="Wingdings" panose="05000000000000000000" pitchFamily="2" charset="2"/>
              <a:buChar char="ü"/>
              <a:defRPr/>
            </a:pPr>
            <a:r>
              <a:rPr lang="es-ES" sz="2000" dirty="0"/>
              <a:t> Reconocimiento académico</a:t>
            </a:r>
            <a:endParaRPr lang="es-ES" sz="2000" b="1" dirty="0"/>
          </a:p>
        </p:txBody>
      </p:sp>
      <p:pic>
        <p:nvPicPr>
          <p:cNvPr id="5"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lipse 5"/>
          <p:cNvSpPr/>
          <p:nvPr/>
        </p:nvSpPr>
        <p:spPr>
          <a:xfrm>
            <a:off x="4629860" y="6191167"/>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idx="4294967295"/>
          </p:nvPr>
        </p:nvSpPr>
        <p:spPr>
          <a:xfrm>
            <a:off x="467544" y="836613"/>
            <a:ext cx="8229600" cy="652462"/>
          </a:xfrm>
        </p:spPr>
        <p:txBody>
          <a:bodyPr/>
          <a:lstStyle/>
          <a:p>
            <a:pPr eaLnBrk="1" hangingPunct="1"/>
            <a:r>
              <a:rPr lang="es-ES" altLang="es-ES" sz="3200" b="1" dirty="0" smtClean="0">
                <a:solidFill>
                  <a:srgbClr val="C00000"/>
                </a:solidFill>
              </a:rPr>
              <a:t>REQUISITOS GENERALES</a:t>
            </a:r>
          </a:p>
        </p:txBody>
      </p:sp>
      <p:sp>
        <p:nvSpPr>
          <p:cNvPr id="7" name="6 CuadroTexto"/>
          <p:cNvSpPr txBox="1"/>
          <p:nvPr/>
        </p:nvSpPr>
        <p:spPr>
          <a:xfrm>
            <a:off x="395536" y="1556792"/>
            <a:ext cx="8496944" cy="4865947"/>
          </a:xfrm>
          <a:prstGeom prst="rect">
            <a:avLst/>
          </a:prstGeom>
          <a:ln w="63500" cap="rnd">
            <a:noFill/>
          </a:ln>
          <a:effectLst/>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lnSpc>
                <a:spcPct val="150000"/>
              </a:lnSpc>
              <a:spcBef>
                <a:spcPct val="20000"/>
              </a:spcBef>
              <a:buClr>
                <a:srgbClr val="C00000"/>
              </a:buClr>
              <a:buFont typeface="Wingdings" panose="05000000000000000000" pitchFamily="2" charset="2"/>
              <a:buChar char="ü"/>
              <a:defRPr/>
            </a:pPr>
            <a:r>
              <a:rPr lang="es-ES" sz="2200" dirty="0" smtClean="0">
                <a:solidFill>
                  <a:schemeClr val="tx1"/>
                </a:solidFill>
                <a:latin typeface="Arial" charset="0"/>
              </a:rPr>
              <a:t>Estar </a:t>
            </a:r>
            <a:r>
              <a:rPr lang="es-ES" sz="2200" b="1" dirty="0">
                <a:solidFill>
                  <a:schemeClr val="tx1"/>
                </a:solidFill>
                <a:latin typeface="Arial" charset="0"/>
              </a:rPr>
              <a:t>matriculado</a:t>
            </a:r>
            <a:r>
              <a:rPr lang="es-ES" sz="2200" dirty="0">
                <a:solidFill>
                  <a:schemeClr val="tx1"/>
                </a:solidFill>
                <a:latin typeface="Arial" charset="0"/>
              </a:rPr>
              <a:t> en la UMH en el momento de la solicitud y durante el curso de disfrute de la movilidad.</a:t>
            </a:r>
          </a:p>
          <a:p>
            <a:pPr marL="342900" indent="-342900" algn="just">
              <a:lnSpc>
                <a:spcPct val="150000"/>
              </a:lnSpc>
              <a:spcBef>
                <a:spcPct val="20000"/>
              </a:spcBef>
              <a:buClr>
                <a:srgbClr val="C00000"/>
              </a:buClr>
              <a:buFont typeface="Wingdings" panose="05000000000000000000" pitchFamily="2" charset="2"/>
              <a:buChar char="ü"/>
              <a:defRPr/>
            </a:pPr>
            <a:r>
              <a:rPr lang="es-ES" sz="2200" dirty="0" smtClean="0">
                <a:solidFill>
                  <a:schemeClr val="tx1"/>
                </a:solidFill>
                <a:latin typeface="Arial" charset="0"/>
              </a:rPr>
              <a:t>Cumplir </a:t>
            </a:r>
            <a:r>
              <a:rPr lang="es-ES" sz="2200" dirty="0">
                <a:solidFill>
                  <a:schemeClr val="tx1"/>
                </a:solidFill>
                <a:latin typeface="Arial" charset="0"/>
              </a:rPr>
              <a:t>con los </a:t>
            </a:r>
            <a:r>
              <a:rPr lang="es-ES" sz="2200" b="1" dirty="0">
                <a:solidFill>
                  <a:schemeClr val="tx1"/>
                </a:solidFill>
                <a:latin typeface="Arial" charset="0"/>
              </a:rPr>
              <a:t>requisitos </a:t>
            </a:r>
            <a:r>
              <a:rPr lang="es-ES" sz="2200" b="1" dirty="0">
                <a:solidFill>
                  <a:srgbClr val="FF0000"/>
                </a:solidFill>
                <a:latin typeface="Arial" charset="0"/>
              </a:rPr>
              <a:t>académicos</a:t>
            </a:r>
            <a:r>
              <a:rPr lang="es-ES" sz="2200" b="1" dirty="0">
                <a:solidFill>
                  <a:schemeClr val="tx1"/>
                </a:solidFill>
                <a:latin typeface="Arial" charset="0"/>
              </a:rPr>
              <a:t> </a:t>
            </a:r>
            <a:r>
              <a:rPr lang="es-ES" sz="2200" dirty="0">
                <a:solidFill>
                  <a:schemeClr val="tx1"/>
                </a:solidFill>
                <a:latin typeface="Arial" charset="0"/>
              </a:rPr>
              <a:t>y </a:t>
            </a:r>
            <a:r>
              <a:rPr lang="es-ES" sz="2200" b="1" dirty="0">
                <a:solidFill>
                  <a:srgbClr val="FF0000"/>
                </a:solidFill>
                <a:latin typeface="Arial" charset="0"/>
              </a:rPr>
              <a:t>lingüísticos</a:t>
            </a:r>
            <a:r>
              <a:rPr lang="es-ES" sz="2200" dirty="0">
                <a:solidFill>
                  <a:schemeClr val="tx1"/>
                </a:solidFill>
                <a:latin typeface="Arial" charset="0"/>
              </a:rPr>
              <a:t> establecidos en cada una de las convocatorias en el momento de solicitar  la participación en un programa de movilidad.</a:t>
            </a:r>
          </a:p>
          <a:p>
            <a:pPr marL="342900" indent="-342900" algn="just">
              <a:lnSpc>
                <a:spcPct val="150000"/>
              </a:lnSpc>
              <a:spcBef>
                <a:spcPct val="20000"/>
              </a:spcBef>
              <a:buClr>
                <a:srgbClr val="C00000"/>
              </a:buClr>
              <a:buFont typeface="Wingdings" panose="05000000000000000000" pitchFamily="2" charset="2"/>
              <a:buChar char="ü"/>
              <a:defRPr/>
            </a:pPr>
            <a:r>
              <a:rPr lang="es-ES" sz="2200" u="sng" dirty="0" smtClean="0">
                <a:solidFill>
                  <a:schemeClr val="tx1"/>
                </a:solidFill>
                <a:latin typeface="Arial" charset="0"/>
              </a:rPr>
              <a:t>Exención </a:t>
            </a:r>
            <a:r>
              <a:rPr lang="es-ES" sz="2200" u="sng" dirty="0">
                <a:solidFill>
                  <a:schemeClr val="tx1"/>
                </a:solidFill>
                <a:latin typeface="Arial" charset="0"/>
              </a:rPr>
              <a:t>de tasas académicas</a:t>
            </a:r>
            <a:r>
              <a:rPr lang="es-ES" sz="2200" dirty="0">
                <a:solidFill>
                  <a:schemeClr val="tx1"/>
                </a:solidFill>
                <a:latin typeface="Arial" charset="0"/>
              </a:rPr>
              <a:t> en la universidad de acogida.</a:t>
            </a:r>
          </a:p>
          <a:p>
            <a:pPr marL="342900" indent="-342900" algn="just">
              <a:lnSpc>
                <a:spcPct val="150000"/>
              </a:lnSpc>
              <a:spcBef>
                <a:spcPct val="20000"/>
              </a:spcBef>
              <a:buClr>
                <a:srgbClr val="C00000"/>
              </a:buClr>
              <a:buFont typeface="Wingdings" panose="05000000000000000000" pitchFamily="2" charset="2"/>
              <a:buChar char="ü"/>
              <a:defRPr/>
            </a:pPr>
            <a:r>
              <a:rPr lang="es-ES" sz="2200" dirty="0" smtClean="0">
                <a:solidFill>
                  <a:schemeClr val="tx1"/>
                </a:solidFill>
                <a:latin typeface="Arial" charset="0"/>
              </a:rPr>
              <a:t>Puedes </a:t>
            </a:r>
            <a:r>
              <a:rPr lang="es-ES" sz="2200" dirty="0">
                <a:solidFill>
                  <a:schemeClr val="tx1"/>
                </a:solidFill>
                <a:latin typeface="Arial" charset="0"/>
              </a:rPr>
              <a:t>solicitar plaza en varios programas de movilidad pero finalmente sólo podrás disfrutar de una estancia de movilidad por curso académico.</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582344" y="6098703"/>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2122488"/>
            <a:ext cx="8496300" cy="4154487"/>
          </a:xfrm>
          <a:prstGeom prst="rect">
            <a:avLst/>
          </a:prstGeom>
          <a:ln w="38100"/>
        </p:spPr>
        <p:style>
          <a:lnRef idx="2">
            <a:schemeClr val="accent1"/>
          </a:lnRef>
          <a:fillRef idx="1">
            <a:schemeClr val="lt1"/>
          </a:fillRef>
          <a:effectRef idx="0">
            <a:schemeClr val="accent1"/>
          </a:effectRef>
          <a:fontRef idx="minor">
            <a:schemeClr val="dk1"/>
          </a:fontRef>
        </p:style>
        <p:txBody>
          <a:bodyPr>
            <a:spAutoFit/>
          </a:bodyPr>
          <a:lstStyle/>
          <a:p>
            <a:pPr marL="342900" indent="-342900" algn="just">
              <a:lnSpc>
                <a:spcPct val="150000"/>
              </a:lnSpc>
              <a:spcBef>
                <a:spcPct val="20000"/>
              </a:spcBef>
              <a:buClr>
                <a:srgbClr val="C00000"/>
              </a:buClr>
              <a:buFont typeface="Wingdings" panose="05000000000000000000" pitchFamily="2" charset="2"/>
              <a:buChar char="ü"/>
              <a:defRPr/>
            </a:pPr>
            <a:r>
              <a:rPr lang="es-ES" sz="2000" b="1" dirty="0" smtClean="0">
                <a:solidFill>
                  <a:schemeClr val="tx1"/>
                </a:solidFill>
                <a:latin typeface="+mj-lt"/>
                <a:cs typeface="Arial" pitchFamily="34" charset="0"/>
              </a:rPr>
              <a:t>Sistema </a:t>
            </a:r>
            <a:r>
              <a:rPr lang="es-ES" sz="2000" b="1" dirty="0">
                <a:solidFill>
                  <a:schemeClr val="tx1"/>
                </a:solidFill>
                <a:latin typeface="+mj-lt"/>
                <a:cs typeface="Arial" pitchFamily="34" charset="0"/>
              </a:rPr>
              <a:t>de Intercambio entre Universidades Españolas</a:t>
            </a:r>
            <a:r>
              <a:rPr lang="es-ES" sz="2000" dirty="0">
                <a:solidFill>
                  <a:schemeClr val="tx1"/>
                </a:solidFill>
                <a:latin typeface="+mj-lt"/>
                <a:cs typeface="Arial" pitchFamily="34" charset="0"/>
              </a:rPr>
              <a:t>.</a:t>
            </a:r>
          </a:p>
          <a:p>
            <a:pPr marL="342900" indent="-342900" algn="just">
              <a:lnSpc>
                <a:spcPct val="150000"/>
              </a:lnSpc>
              <a:spcBef>
                <a:spcPct val="20000"/>
              </a:spcBef>
              <a:buClr>
                <a:srgbClr val="C00000"/>
              </a:buClr>
              <a:buFont typeface="Wingdings" panose="05000000000000000000" pitchFamily="2" charset="2"/>
              <a:buChar char="ü"/>
              <a:defRPr/>
            </a:pPr>
            <a:r>
              <a:rPr lang="es-ES" sz="2000" dirty="0" smtClean="0">
                <a:solidFill>
                  <a:schemeClr val="tx1"/>
                </a:solidFill>
                <a:latin typeface="+mj-lt"/>
                <a:cs typeface="Arial" pitchFamily="34" charset="0"/>
              </a:rPr>
              <a:t>Destinada </a:t>
            </a:r>
            <a:r>
              <a:rPr lang="es-ES" sz="2000" dirty="0">
                <a:solidFill>
                  <a:schemeClr val="tx1"/>
                </a:solidFill>
                <a:latin typeface="+mj-lt"/>
                <a:cs typeface="Arial" pitchFamily="34" charset="0"/>
              </a:rPr>
              <a:t>a estudiantes de </a:t>
            </a:r>
            <a:r>
              <a:rPr lang="es-ES" sz="2000" b="1" dirty="0">
                <a:solidFill>
                  <a:srgbClr val="C00000"/>
                </a:solidFill>
                <a:latin typeface="+mj-lt"/>
                <a:cs typeface="Arial" pitchFamily="34" charset="0"/>
              </a:rPr>
              <a:t>Grado</a:t>
            </a:r>
            <a:r>
              <a:rPr lang="es-ES" sz="2000" dirty="0">
                <a:solidFill>
                  <a:schemeClr val="tx1"/>
                </a:solidFill>
                <a:latin typeface="+mj-lt"/>
                <a:cs typeface="Arial" pitchFamily="34" charset="0"/>
              </a:rPr>
              <a:t>. </a:t>
            </a:r>
          </a:p>
          <a:p>
            <a:pPr marL="342900" indent="-342900" algn="just">
              <a:lnSpc>
                <a:spcPct val="150000"/>
              </a:lnSpc>
              <a:spcBef>
                <a:spcPct val="20000"/>
              </a:spcBef>
              <a:buClr>
                <a:srgbClr val="C00000"/>
              </a:buClr>
              <a:buFont typeface="Wingdings" panose="05000000000000000000" pitchFamily="2" charset="2"/>
              <a:buChar char="ü"/>
              <a:defRPr/>
            </a:pPr>
            <a:r>
              <a:rPr lang="es-ES" sz="2000" dirty="0" smtClean="0">
                <a:latin typeface="+mj-lt"/>
                <a:cs typeface="Arial" pitchFamily="34" charset="0"/>
              </a:rPr>
              <a:t>Acuerdos </a:t>
            </a:r>
            <a:r>
              <a:rPr lang="es-ES" sz="2000" dirty="0">
                <a:latin typeface="+mj-lt"/>
                <a:cs typeface="Arial" pitchFamily="34" charset="0"/>
              </a:rPr>
              <a:t>bilaterales de Facultad/Escuela a Facultad/Escuela.</a:t>
            </a:r>
          </a:p>
          <a:p>
            <a:pPr marL="342900" indent="-342900" algn="just">
              <a:lnSpc>
                <a:spcPct val="150000"/>
              </a:lnSpc>
              <a:spcBef>
                <a:spcPct val="20000"/>
              </a:spcBef>
              <a:buClr>
                <a:srgbClr val="C00000"/>
              </a:buClr>
              <a:buFont typeface="Wingdings" panose="05000000000000000000" pitchFamily="2" charset="2"/>
              <a:buChar char="ü"/>
              <a:defRPr/>
            </a:pPr>
            <a:r>
              <a:rPr lang="es-ES" sz="2000" dirty="0" smtClean="0">
                <a:latin typeface="+mj-lt"/>
                <a:cs typeface="Arial" pitchFamily="34" charset="0"/>
              </a:rPr>
              <a:t>Estancia </a:t>
            </a:r>
            <a:r>
              <a:rPr lang="es-ES" sz="2000" dirty="0">
                <a:latin typeface="+mj-lt"/>
                <a:cs typeface="Arial" pitchFamily="34" charset="0"/>
              </a:rPr>
              <a:t>de </a:t>
            </a:r>
            <a:r>
              <a:rPr lang="es-ES" sz="2000" u="sng" dirty="0">
                <a:latin typeface="+mj-lt"/>
                <a:cs typeface="Arial" pitchFamily="34" charset="0"/>
              </a:rPr>
              <a:t>un cuatrimestre o curso académico completo</a:t>
            </a:r>
            <a:r>
              <a:rPr lang="es-ES" sz="2000" dirty="0">
                <a:latin typeface="+mj-lt"/>
                <a:cs typeface="Arial" pitchFamily="34" charset="0"/>
              </a:rPr>
              <a:t> según acuerdo (5 o 9 meses).</a:t>
            </a:r>
          </a:p>
          <a:p>
            <a:pPr marL="342900" indent="-342900" algn="just">
              <a:lnSpc>
                <a:spcPct val="150000"/>
              </a:lnSpc>
              <a:spcBef>
                <a:spcPct val="20000"/>
              </a:spcBef>
              <a:buClr>
                <a:srgbClr val="C00000"/>
              </a:buClr>
              <a:buFont typeface="Wingdings" panose="05000000000000000000" pitchFamily="2" charset="2"/>
              <a:buChar char="ü"/>
              <a:defRPr/>
            </a:pPr>
            <a:r>
              <a:rPr lang="es-ES" sz="2000" dirty="0" smtClean="0">
                <a:latin typeface="+mj-lt"/>
                <a:cs typeface="Arial" pitchFamily="34" charset="0"/>
              </a:rPr>
              <a:t>Plazas </a:t>
            </a:r>
            <a:r>
              <a:rPr lang="es-ES" sz="2000" dirty="0">
                <a:latin typeface="+mj-lt"/>
                <a:cs typeface="Arial" pitchFamily="34" charset="0"/>
              </a:rPr>
              <a:t>específicas para cada titulación.</a:t>
            </a:r>
          </a:p>
          <a:p>
            <a:pPr marL="342900" indent="-342900" algn="just">
              <a:lnSpc>
                <a:spcPct val="150000"/>
              </a:lnSpc>
              <a:spcBef>
                <a:spcPct val="20000"/>
              </a:spcBef>
              <a:buClr>
                <a:srgbClr val="C00000"/>
              </a:buClr>
              <a:buFont typeface="Wingdings" panose="05000000000000000000" pitchFamily="2" charset="2"/>
              <a:buChar char="ü"/>
              <a:defRPr/>
            </a:pPr>
            <a:r>
              <a:rPr lang="es-ES" sz="2000" b="1" dirty="0" smtClean="0">
                <a:latin typeface="+mj-lt"/>
                <a:cs typeface="Arial" pitchFamily="34" charset="0"/>
              </a:rPr>
              <a:t>Convocatoria</a:t>
            </a:r>
            <a:r>
              <a:rPr lang="es-ES" sz="2000" dirty="0" smtClean="0">
                <a:latin typeface="+mj-lt"/>
                <a:cs typeface="Arial" pitchFamily="34" charset="0"/>
              </a:rPr>
              <a:t> </a:t>
            </a:r>
            <a:r>
              <a:rPr lang="es-ES" sz="2000" b="1" dirty="0">
                <a:solidFill>
                  <a:srgbClr val="FF0000"/>
                </a:solidFill>
                <a:latin typeface="+mj-lt"/>
                <a:cs typeface="Arial" pitchFamily="34" charset="0"/>
              </a:rPr>
              <a:t>enero/febrero de </a:t>
            </a:r>
            <a:r>
              <a:rPr lang="es-ES" sz="2000" b="1" dirty="0" smtClean="0">
                <a:solidFill>
                  <a:srgbClr val="FF0000"/>
                </a:solidFill>
                <a:latin typeface="+mj-lt"/>
                <a:cs typeface="Arial" pitchFamily="34" charset="0"/>
              </a:rPr>
              <a:t>2021</a:t>
            </a:r>
            <a:r>
              <a:rPr lang="es-ES" sz="2000" dirty="0" smtClean="0">
                <a:solidFill>
                  <a:srgbClr val="FF0000"/>
                </a:solidFill>
                <a:latin typeface="+mj-lt"/>
                <a:cs typeface="Arial" pitchFamily="34" charset="0"/>
              </a:rPr>
              <a:t>.</a:t>
            </a:r>
            <a:endParaRPr lang="es-ES" sz="2000" dirty="0">
              <a:solidFill>
                <a:srgbClr val="FF0000"/>
              </a:solidFill>
              <a:latin typeface="+mj-lt"/>
              <a:cs typeface="Arial" pitchFamily="34" charset="0"/>
            </a:endParaRPr>
          </a:p>
          <a:p>
            <a:pPr marL="342900" indent="-342900" algn="just">
              <a:lnSpc>
                <a:spcPct val="150000"/>
              </a:lnSpc>
              <a:spcBef>
                <a:spcPct val="20000"/>
              </a:spcBef>
              <a:buClr>
                <a:srgbClr val="C00000"/>
              </a:buClr>
              <a:buFont typeface="Wingdings" panose="05000000000000000000" pitchFamily="2" charset="2"/>
              <a:buChar char="ü"/>
              <a:defRPr/>
            </a:pPr>
            <a:r>
              <a:rPr lang="es-ES" sz="2000" dirty="0" smtClean="0">
                <a:latin typeface="+mj-lt"/>
                <a:cs typeface="Arial" pitchFamily="34" charset="0"/>
              </a:rPr>
              <a:t>Solicitud </a:t>
            </a:r>
            <a:r>
              <a:rPr lang="es-ES" sz="2000" dirty="0">
                <a:latin typeface="+mj-lt"/>
                <a:cs typeface="Arial" pitchFamily="34" charset="0"/>
              </a:rPr>
              <a:t>ON LINE a través de tu acceso personalizado.</a:t>
            </a:r>
          </a:p>
        </p:txBody>
      </p:sp>
      <p:sp>
        <p:nvSpPr>
          <p:cNvPr id="8" name="7 CuadroTexto"/>
          <p:cNvSpPr txBox="1"/>
          <p:nvPr/>
        </p:nvSpPr>
        <p:spPr>
          <a:xfrm>
            <a:off x="323850" y="1008063"/>
            <a:ext cx="7272486" cy="837473"/>
          </a:xfrm>
          <a:prstGeom prst="rect">
            <a:avLst/>
          </a:prstGeom>
          <a:ln/>
        </p:spPr>
        <p:style>
          <a:lnRef idx="3">
            <a:schemeClr val="lt1"/>
          </a:lnRef>
          <a:fillRef idx="1">
            <a:schemeClr val="accent1"/>
          </a:fillRef>
          <a:effectRef idx="1">
            <a:schemeClr val="accent1"/>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SICUE</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320877" y="6191167"/>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850" y="1772816"/>
            <a:ext cx="8496300" cy="4632037"/>
          </a:xfrm>
          <a:prstGeom prst="rect">
            <a:avLst/>
          </a:prstGeom>
          <a:ln w="38100"/>
        </p:spPr>
        <p:style>
          <a:lnRef idx="2">
            <a:schemeClr val="accent1"/>
          </a:lnRef>
          <a:fillRef idx="1">
            <a:schemeClr val="lt1"/>
          </a:fillRef>
          <a:effectRef idx="0">
            <a:schemeClr val="accent1"/>
          </a:effectRef>
          <a:fontRef idx="minor">
            <a:schemeClr val="dk1"/>
          </a:fontRef>
        </p:style>
        <p:txBody>
          <a:bodyPr>
            <a:spAutoFit/>
          </a:bodyPr>
          <a:lstStyle/>
          <a:p>
            <a:pPr algn="just">
              <a:lnSpc>
                <a:spcPct val="150000"/>
              </a:lnSpc>
              <a:spcBef>
                <a:spcPts val="0"/>
              </a:spcBef>
              <a:spcAft>
                <a:spcPts val="0"/>
              </a:spcAft>
              <a:defRPr/>
            </a:pPr>
            <a:r>
              <a:rPr lang="es-ES" sz="2000" b="1" dirty="0">
                <a:solidFill>
                  <a:schemeClr val="accent2">
                    <a:lumMod val="50000"/>
                  </a:schemeClr>
                </a:solidFill>
                <a:latin typeface="Arial" pitchFamily="34" charset="0"/>
                <a:cs typeface="Arial" pitchFamily="34" charset="0"/>
              </a:rPr>
              <a:t>Requisitos </a:t>
            </a:r>
            <a:r>
              <a:rPr lang="es-ES" sz="2000" b="1" dirty="0" smtClean="0">
                <a:solidFill>
                  <a:schemeClr val="accent2">
                    <a:lumMod val="50000"/>
                  </a:schemeClr>
                </a:solidFill>
                <a:latin typeface="Arial" pitchFamily="34" charset="0"/>
                <a:cs typeface="Arial" pitchFamily="34" charset="0"/>
              </a:rPr>
              <a:t>curso 2021/2022</a:t>
            </a:r>
          </a:p>
          <a:p>
            <a:pPr marL="342900" indent="-342900" algn="just">
              <a:lnSpc>
                <a:spcPct val="150000"/>
              </a:lnSpc>
              <a:spcBef>
                <a:spcPts val="0"/>
              </a:spcBef>
              <a:spcAft>
                <a:spcPts val="0"/>
              </a:spcAft>
              <a:buClr>
                <a:srgbClr val="C00000"/>
              </a:buClr>
              <a:buFont typeface="Wingdings" panose="05000000000000000000" pitchFamily="2" charset="2"/>
              <a:buChar char="ü"/>
              <a:defRPr/>
            </a:pPr>
            <a:r>
              <a:rPr lang="es-ES" sz="2000" dirty="0" smtClean="0">
                <a:solidFill>
                  <a:schemeClr val="tx1"/>
                </a:solidFill>
                <a:latin typeface="Arial" charset="0"/>
              </a:rPr>
              <a:t> Superados 45 créditos y estar matriculado en 30 en el curso.</a:t>
            </a:r>
          </a:p>
          <a:p>
            <a:pPr marL="742950" lvl="1" indent="-285750" algn="just">
              <a:lnSpc>
                <a:spcPct val="150000"/>
              </a:lnSpc>
              <a:spcBef>
                <a:spcPts val="0"/>
              </a:spcBef>
              <a:spcAft>
                <a:spcPts val="0"/>
              </a:spcAft>
              <a:buClr>
                <a:srgbClr val="C00000"/>
              </a:buClr>
              <a:buFont typeface="Wingdings" panose="05000000000000000000" pitchFamily="2" charset="2"/>
              <a:buChar char="ü"/>
              <a:defRPr/>
            </a:pPr>
            <a:r>
              <a:rPr lang="es-ES" sz="1600" dirty="0" smtClean="0">
                <a:solidFill>
                  <a:schemeClr val="tx1"/>
                </a:solidFill>
                <a:latin typeface="Arial" charset="0"/>
              </a:rPr>
              <a:t> </a:t>
            </a:r>
            <a:r>
              <a:rPr lang="es-ES" sz="1600" dirty="0">
                <a:solidFill>
                  <a:schemeClr val="tx1"/>
                </a:solidFill>
                <a:latin typeface="Arial" charset="0"/>
              </a:rPr>
              <a:t>Estancias de 9 meses: cursar un mínimo de 45 créditos</a:t>
            </a:r>
          </a:p>
          <a:p>
            <a:pPr marL="742950" lvl="1" indent="-285750" algn="just">
              <a:lnSpc>
                <a:spcPct val="150000"/>
              </a:lnSpc>
              <a:spcBef>
                <a:spcPts val="0"/>
              </a:spcBef>
              <a:spcAft>
                <a:spcPts val="0"/>
              </a:spcAft>
              <a:buClr>
                <a:srgbClr val="C00000"/>
              </a:buClr>
              <a:buFont typeface="Wingdings" panose="05000000000000000000" pitchFamily="2" charset="2"/>
              <a:buChar char="ü"/>
              <a:defRPr/>
            </a:pPr>
            <a:r>
              <a:rPr lang="es-ES" sz="1600" dirty="0">
                <a:solidFill>
                  <a:schemeClr val="tx1"/>
                </a:solidFill>
                <a:latin typeface="Arial" charset="0"/>
              </a:rPr>
              <a:t> Estancias de 5 meses: cursar un mínimo de 24 créditos</a:t>
            </a:r>
          </a:p>
          <a:p>
            <a:pPr marL="342900" indent="-342900" algn="just">
              <a:lnSpc>
                <a:spcPct val="150000"/>
              </a:lnSpc>
              <a:spcBef>
                <a:spcPts val="0"/>
              </a:spcBef>
              <a:spcAft>
                <a:spcPts val="0"/>
              </a:spcAft>
              <a:buClr>
                <a:srgbClr val="C00000"/>
              </a:buClr>
              <a:buFont typeface="Wingdings" panose="05000000000000000000" pitchFamily="2" charset="2"/>
              <a:buChar char="ü"/>
              <a:defRPr/>
            </a:pPr>
            <a:r>
              <a:rPr lang="es-ES" sz="2000" dirty="0">
                <a:solidFill>
                  <a:schemeClr val="tx1"/>
                </a:solidFill>
                <a:latin typeface="Arial" charset="0"/>
              </a:rPr>
              <a:t> No haber </a:t>
            </a:r>
            <a:r>
              <a:rPr lang="es-ES" sz="2000" dirty="0" smtClean="0">
                <a:solidFill>
                  <a:schemeClr val="tx1"/>
                </a:solidFill>
                <a:latin typeface="Arial" charset="0"/>
              </a:rPr>
              <a:t>realizado </a:t>
            </a:r>
            <a:r>
              <a:rPr lang="es-ES" sz="2000" dirty="0">
                <a:solidFill>
                  <a:schemeClr val="tx1"/>
                </a:solidFill>
                <a:latin typeface="Arial" charset="0"/>
              </a:rPr>
              <a:t>otra estancia SICUE en la misma Universidad, ni más de una en cada curso académico</a:t>
            </a:r>
          </a:p>
          <a:p>
            <a:pPr algn="just">
              <a:spcBef>
                <a:spcPts val="0"/>
              </a:spcBef>
              <a:spcAft>
                <a:spcPts val="0"/>
              </a:spcAft>
              <a:defRPr/>
            </a:pPr>
            <a:endParaRPr lang="es-ES" sz="400" dirty="0">
              <a:solidFill>
                <a:schemeClr val="tx1"/>
              </a:solidFill>
              <a:latin typeface="Arial" charset="0"/>
            </a:endParaRPr>
          </a:p>
          <a:p>
            <a:pPr algn="just">
              <a:lnSpc>
                <a:spcPct val="150000"/>
              </a:lnSpc>
              <a:spcBef>
                <a:spcPts val="0"/>
              </a:spcBef>
              <a:spcAft>
                <a:spcPts val="0"/>
              </a:spcAft>
              <a:defRPr/>
            </a:pPr>
            <a:r>
              <a:rPr lang="es-ES" sz="2000" b="1" dirty="0">
                <a:solidFill>
                  <a:schemeClr val="tx1"/>
                </a:solidFill>
                <a:latin typeface="Arial" charset="0"/>
              </a:rPr>
              <a:t>En ningún caso el número de créditos a realizar durante la movilidad superará los 60 créditos.</a:t>
            </a:r>
          </a:p>
          <a:p>
            <a:pPr algn="just">
              <a:lnSpc>
                <a:spcPct val="150000"/>
              </a:lnSpc>
              <a:spcBef>
                <a:spcPts val="0"/>
              </a:spcBef>
              <a:spcAft>
                <a:spcPts val="0"/>
              </a:spcAft>
              <a:defRPr/>
            </a:pPr>
            <a:r>
              <a:rPr lang="es-ES" sz="2400" b="1" dirty="0">
                <a:solidFill>
                  <a:schemeClr val="accent6">
                    <a:lumMod val="75000"/>
                  </a:schemeClr>
                </a:solidFill>
                <a:latin typeface="Arial" pitchFamily="34" charset="0"/>
                <a:cs typeface="Arial" pitchFamily="34" charset="0"/>
              </a:rPr>
              <a:t>Financiación</a:t>
            </a:r>
            <a:r>
              <a:rPr lang="es-ES" sz="2400" dirty="0">
                <a:latin typeface="Arial" pitchFamily="34" charset="0"/>
                <a:cs typeface="Arial" pitchFamily="34" charset="0"/>
              </a:rPr>
              <a:t>: convocatoria </a:t>
            </a:r>
            <a:r>
              <a:rPr lang="es-ES" sz="2400" b="1" dirty="0">
                <a:latin typeface="Arial" pitchFamily="34" charset="0"/>
                <a:cs typeface="Arial" pitchFamily="34" charset="0"/>
              </a:rPr>
              <a:t>Beca SICUE/UMH</a:t>
            </a:r>
            <a:r>
              <a:rPr lang="es-ES" sz="2400" dirty="0">
                <a:solidFill>
                  <a:schemeClr val="tx1"/>
                </a:solidFill>
                <a:latin typeface="Arial" pitchFamily="34" charset="0"/>
                <a:cs typeface="Arial" pitchFamily="34" charset="0"/>
              </a:rPr>
              <a:t>. </a:t>
            </a:r>
            <a:r>
              <a:rPr lang="es-ES" dirty="0">
                <a:solidFill>
                  <a:schemeClr val="tx1"/>
                </a:solidFill>
                <a:latin typeface="Arial" pitchFamily="34" charset="0"/>
                <a:cs typeface="Arial" pitchFamily="34" charset="0"/>
              </a:rPr>
              <a:t>El importe de las ayudas ha sido de </a:t>
            </a:r>
            <a:r>
              <a:rPr lang="es-ES" dirty="0" smtClean="0">
                <a:solidFill>
                  <a:schemeClr val="tx1"/>
                </a:solidFill>
                <a:latin typeface="Arial" pitchFamily="34" charset="0"/>
                <a:cs typeface="Arial" pitchFamily="34" charset="0"/>
              </a:rPr>
              <a:t>100 </a:t>
            </a:r>
            <a:r>
              <a:rPr lang="es-ES" dirty="0">
                <a:solidFill>
                  <a:schemeClr val="tx1"/>
                </a:solidFill>
                <a:latin typeface="Arial" pitchFamily="34" charset="0"/>
                <a:cs typeface="Arial" pitchFamily="34" charset="0"/>
              </a:rPr>
              <a:t>euros mensuales hasta un máximo de 9 meses.</a:t>
            </a:r>
            <a:endParaRPr lang="es-ES" dirty="0">
              <a:latin typeface="Arial" pitchFamily="34" charset="0"/>
              <a:cs typeface="Arial" pitchFamily="34" charset="0"/>
            </a:endParaRPr>
          </a:p>
        </p:txBody>
      </p:sp>
      <p:sp>
        <p:nvSpPr>
          <p:cNvPr id="8" name="7 CuadroTexto"/>
          <p:cNvSpPr txBox="1"/>
          <p:nvPr/>
        </p:nvSpPr>
        <p:spPr>
          <a:xfrm>
            <a:off x="304217" y="620688"/>
            <a:ext cx="7344494" cy="837473"/>
          </a:xfrm>
          <a:prstGeom prst="rect">
            <a:avLst/>
          </a:prstGeom>
          <a:ln/>
        </p:spPr>
        <p:style>
          <a:lnRef idx="3">
            <a:schemeClr val="lt1"/>
          </a:lnRef>
          <a:fillRef idx="1">
            <a:schemeClr val="accent1"/>
          </a:fillRef>
          <a:effectRef idx="1">
            <a:schemeClr val="accent1"/>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SICUE</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327802" y="6373694"/>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96180" y="2093913"/>
            <a:ext cx="8496300" cy="4094162"/>
          </a:xfrm>
          <a:prstGeom prst="rect">
            <a:avLst/>
          </a:prstGeom>
          <a:ln w="38100">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a:spAutoFit/>
          </a:bodyPr>
          <a:lstStyle/>
          <a:p>
            <a:pPr marL="342900" indent="-342900" algn="just">
              <a:lnSpc>
                <a:spcPct val="150000"/>
              </a:lnSpc>
              <a:spcBef>
                <a:spcPct val="20000"/>
              </a:spcBef>
              <a:buClr>
                <a:schemeClr val="accent3">
                  <a:lumMod val="75000"/>
                </a:schemeClr>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Programa </a:t>
            </a:r>
            <a:r>
              <a:rPr lang="es-ES" sz="2000" dirty="0">
                <a:solidFill>
                  <a:schemeClr val="tx1"/>
                </a:solidFill>
                <a:latin typeface="Arial" pitchFamily="34" charset="0"/>
                <a:cs typeface="Arial" pitchFamily="34" charset="0"/>
              </a:rPr>
              <a:t>de movilidad propio de la UMH.</a:t>
            </a:r>
          </a:p>
          <a:p>
            <a:pPr marL="342900" indent="-342900" algn="just">
              <a:lnSpc>
                <a:spcPct val="150000"/>
              </a:lnSpc>
              <a:spcBef>
                <a:spcPct val="20000"/>
              </a:spcBef>
              <a:buClr>
                <a:schemeClr val="accent3">
                  <a:lumMod val="75000"/>
                </a:schemeClr>
              </a:buClr>
              <a:buFont typeface="Wingdings" panose="05000000000000000000" pitchFamily="2" charset="2"/>
              <a:buChar char="ü"/>
              <a:defRPr/>
            </a:pPr>
            <a:r>
              <a:rPr lang="es-ES" sz="2000" b="1" dirty="0" smtClean="0">
                <a:solidFill>
                  <a:schemeClr val="tx1"/>
                </a:solidFill>
                <a:latin typeface="Arial" pitchFamily="34" charset="0"/>
                <a:cs typeface="Arial" pitchFamily="34" charset="0"/>
              </a:rPr>
              <a:t>Destinos</a:t>
            </a:r>
            <a:r>
              <a:rPr lang="es-ES" sz="2000" dirty="0">
                <a:solidFill>
                  <a:schemeClr val="tx1"/>
                </a:solidFill>
                <a:latin typeface="Arial" pitchFamily="34" charset="0"/>
                <a:cs typeface="Arial" pitchFamily="34" charset="0"/>
              </a:rPr>
              <a:t>: Universidades socias fuera de la UE.</a:t>
            </a:r>
          </a:p>
          <a:p>
            <a:pPr marL="342900" indent="-342900" algn="just">
              <a:lnSpc>
                <a:spcPct val="150000"/>
              </a:lnSpc>
              <a:spcBef>
                <a:spcPct val="20000"/>
              </a:spcBef>
              <a:buClr>
                <a:schemeClr val="accent3">
                  <a:lumMod val="75000"/>
                </a:schemeClr>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Convenios </a:t>
            </a:r>
            <a:r>
              <a:rPr lang="es-ES" sz="2000" dirty="0">
                <a:solidFill>
                  <a:schemeClr val="tx1"/>
                </a:solidFill>
                <a:latin typeface="Arial" pitchFamily="34" charset="0"/>
                <a:cs typeface="Arial" pitchFamily="34" charset="0"/>
              </a:rPr>
              <a:t>bilaterales firmados entre la UMH y las universidades socias.</a:t>
            </a:r>
          </a:p>
          <a:p>
            <a:pPr marL="342900" indent="-342900" algn="just">
              <a:lnSpc>
                <a:spcPct val="150000"/>
              </a:lnSpc>
              <a:spcBef>
                <a:spcPct val="20000"/>
              </a:spcBef>
              <a:buClr>
                <a:schemeClr val="accent3">
                  <a:lumMod val="75000"/>
                </a:schemeClr>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El </a:t>
            </a:r>
            <a:r>
              <a:rPr lang="es-ES" sz="2000" dirty="0">
                <a:solidFill>
                  <a:schemeClr val="tx1"/>
                </a:solidFill>
                <a:latin typeface="Arial" pitchFamily="34" charset="0"/>
                <a:cs typeface="Arial" pitchFamily="34" charset="0"/>
              </a:rPr>
              <a:t>alumno deberá buscar si existe la titulación equivalente a los estudios realizados en la UMH.</a:t>
            </a:r>
          </a:p>
          <a:p>
            <a:pPr marL="342900" indent="-342900" algn="just">
              <a:lnSpc>
                <a:spcPct val="150000"/>
              </a:lnSpc>
              <a:spcBef>
                <a:spcPct val="20000"/>
              </a:spcBef>
              <a:buClr>
                <a:schemeClr val="accent3">
                  <a:lumMod val="75000"/>
                </a:schemeClr>
              </a:buClr>
              <a:buFont typeface="Wingdings" panose="05000000000000000000" pitchFamily="2" charset="2"/>
              <a:buChar char="ü"/>
              <a:defRPr/>
            </a:pPr>
            <a:r>
              <a:rPr lang="es-ES" sz="2000" dirty="0" smtClean="0">
                <a:solidFill>
                  <a:schemeClr val="tx1"/>
                </a:solidFill>
                <a:latin typeface="Arial" pitchFamily="34" charset="0"/>
                <a:cs typeface="Arial" pitchFamily="34" charset="0"/>
              </a:rPr>
              <a:t>Destinada </a:t>
            </a:r>
            <a:r>
              <a:rPr lang="es-ES" sz="2000" dirty="0">
                <a:solidFill>
                  <a:schemeClr val="tx1"/>
                </a:solidFill>
                <a:latin typeface="Arial" pitchFamily="34" charset="0"/>
                <a:cs typeface="Arial" pitchFamily="34" charset="0"/>
              </a:rPr>
              <a:t>a estudiantes de: Grado (según convenios bilaterales).</a:t>
            </a:r>
          </a:p>
          <a:p>
            <a:pPr marL="342900" indent="-342900" algn="just">
              <a:lnSpc>
                <a:spcPct val="150000"/>
              </a:lnSpc>
              <a:spcBef>
                <a:spcPct val="20000"/>
              </a:spcBef>
              <a:buClr>
                <a:schemeClr val="accent3">
                  <a:lumMod val="75000"/>
                </a:schemeClr>
              </a:buClr>
              <a:buFont typeface="Wingdings" panose="05000000000000000000" pitchFamily="2" charset="2"/>
              <a:buChar char="ü"/>
              <a:defRPr/>
            </a:pPr>
            <a:r>
              <a:rPr lang="es-ES" sz="2000" dirty="0" smtClean="0">
                <a:latin typeface="Arial" pitchFamily="34" charset="0"/>
                <a:cs typeface="Arial" pitchFamily="34" charset="0"/>
              </a:rPr>
              <a:t>Solicitud </a:t>
            </a:r>
            <a:r>
              <a:rPr lang="es-ES" sz="2000" dirty="0">
                <a:latin typeface="Arial" pitchFamily="34" charset="0"/>
                <a:cs typeface="Arial" pitchFamily="34" charset="0"/>
              </a:rPr>
              <a:t>presentada  por registro.</a:t>
            </a:r>
          </a:p>
        </p:txBody>
      </p:sp>
      <p:sp>
        <p:nvSpPr>
          <p:cNvPr id="8" name="7 CuadroTexto"/>
          <p:cNvSpPr txBox="1"/>
          <p:nvPr/>
        </p:nvSpPr>
        <p:spPr>
          <a:xfrm>
            <a:off x="323850" y="1008063"/>
            <a:ext cx="7272486" cy="837473"/>
          </a:xfrm>
          <a:prstGeom prst="rect">
            <a:avLst/>
          </a:prstGeom>
          <a:solidFill>
            <a:schemeClr val="accent3">
              <a:lumMod val="75000"/>
            </a:schemeClr>
          </a:solidFill>
          <a:ln/>
        </p:spPr>
        <p:style>
          <a:lnRef idx="3">
            <a:schemeClr val="lt1"/>
          </a:lnRef>
          <a:fillRef idx="1">
            <a:schemeClr val="accent3"/>
          </a:fillRef>
          <a:effectRef idx="1">
            <a:schemeClr val="accent3"/>
          </a:effectRef>
          <a:fontRef idx="minor">
            <a:schemeClr val="lt1"/>
          </a:fontRef>
        </p:style>
        <p:txBody>
          <a:bodyPr wrap="square">
            <a:spAutoFit/>
          </a:bodyPr>
          <a:lstStyle/>
          <a:p>
            <a:pPr algn="ctr">
              <a:lnSpc>
                <a:spcPct val="150000"/>
              </a:lnSpc>
              <a:spcBef>
                <a:spcPts val="0"/>
              </a:spcBef>
              <a:spcAft>
                <a:spcPts val="600"/>
              </a:spcAft>
              <a:defRPr/>
            </a:pPr>
            <a:r>
              <a:rPr lang="es-ES" sz="3600" b="1" dirty="0">
                <a:latin typeface="+mj-lt"/>
              </a:rPr>
              <a:t>PROGRAMA DESTINO</a:t>
            </a:r>
          </a:p>
        </p:txBody>
      </p:sp>
      <p:pic>
        <p:nvPicPr>
          <p:cNvPr id="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68471"/>
            <a:ext cx="828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e 4"/>
          <p:cNvSpPr/>
          <p:nvPr/>
        </p:nvSpPr>
        <p:spPr>
          <a:xfrm>
            <a:off x="4463802" y="6209928"/>
            <a:ext cx="4680198" cy="64807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u="sng" dirty="0">
                <a:hlinkClick r:id="rId3"/>
              </a:rPr>
              <a:t>https://slides.app.goo.gl/qCPiv</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cion movilidad corregida">
  <a:themeElements>
    <a:clrScheme name="Colores corporativos">
      <a:dk1>
        <a:sysClr val="windowText" lastClr="000000"/>
      </a:dk1>
      <a:lt1>
        <a:sysClr val="window" lastClr="FFFFFF"/>
      </a:lt1>
      <a:dk2>
        <a:srgbClr val="505046"/>
      </a:dk2>
      <a:lt2>
        <a:srgbClr val="EEECE1"/>
      </a:lt2>
      <a:accent1>
        <a:srgbClr val="A6192E"/>
      </a:accent1>
      <a:accent2>
        <a:srgbClr val="10069F"/>
      </a:accent2>
      <a:accent3>
        <a:srgbClr val="FFC72C"/>
      </a:accent3>
      <a:accent4>
        <a:srgbClr val="E84C22"/>
      </a:accent4>
      <a:accent5>
        <a:srgbClr val="CC9900"/>
      </a:accent5>
      <a:accent6>
        <a:srgbClr val="B22600"/>
      </a:accent6>
      <a:hlink>
        <a:srgbClr val="666699"/>
      </a:hlink>
      <a:folHlink>
        <a:srgbClr val="B43512"/>
      </a:folHlink>
    </a:clrScheme>
    <a:fontScheme name="Calibri 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Plantilla RRII logos corregidos" id="{432F8F1F-DC68-4049-A5BE-034AE01D9371}" vid="{99342836-8455-4A86-8B34-BDA41A44AB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TM03090434[[fn=Madera]]</Template>
  <TotalTime>895</TotalTime>
  <Words>2112</Words>
  <Application>Microsoft Office PowerPoint</Application>
  <PresentationFormat>Presentación en pantalla (4:3)</PresentationFormat>
  <Paragraphs>308</Paragraphs>
  <Slides>32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32</vt:i4>
      </vt:variant>
    </vt:vector>
  </HeadingPairs>
  <TitlesOfParts>
    <vt:vector size="41" baseType="lpstr">
      <vt:lpstr>Arial</vt:lpstr>
      <vt:lpstr>Calibri</vt:lpstr>
      <vt:lpstr>Cambria</vt:lpstr>
      <vt:lpstr>Tahoma</vt:lpstr>
      <vt:lpstr>Times New Roman</vt:lpstr>
      <vt:lpstr>Tw Cen MT</vt:lpstr>
      <vt:lpstr>Wingdings</vt:lpstr>
      <vt:lpstr>Wingdings 3</vt:lpstr>
      <vt:lpstr>Presentacion movilidad corregida</vt:lpstr>
      <vt:lpstr>Programas de movilidad curso 2021-2022</vt:lpstr>
      <vt:lpstr>Razones para solicitar una plaza de movilidad</vt:lpstr>
      <vt:lpstr>Donde me puedo informar?</vt:lpstr>
      <vt:lpstr>PROGRAMAS DE MOVILIDAD</vt:lpstr>
      <vt:lpstr>INTERCAMBIO ¿Cómo funciona?</vt:lpstr>
      <vt:lpstr>REQUISITOS GENERALES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Sistema de financiación SEPIE</vt:lpstr>
      <vt:lpstr>Sistema de financiación SEPIE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Programas de movilidad</dc:title>
  <dc:creator>m.candela</dc:creator>
  <cp:lastModifiedBy>Font Sanchis, Enrique</cp:lastModifiedBy>
  <cp:revision>70</cp:revision>
  <dcterms:created xsi:type="dcterms:W3CDTF">2015-10-23T06:35:14Z</dcterms:created>
  <dcterms:modified xsi:type="dcterms:W3CDTF">2021-11-16T08:59:46Z</dcterms:modified>
</cp:coreProperties>
</file>