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handoutMasterIdLst>
    <p:handoutMasterId r:id="rId24"/>
  </p:handoutMasterIdLst>
  <p:sldIdLst>
    <p:sldId id="256" r:id="rId5"/>
    <p:sldId id="269" r:id="rId6"/>
    <p:sldId id="276" r:id="rId7"/>
    <p:sldId id="278" r:id="rId8"/>
    <p:sldId id="279" r:id="rId9"/>
    <p:sldId id="271" r:id="rId10"/>
    <p:sldId id="272" r:id="rId11"/>
    <p:sldId id="277" r:id="rId12"/>
    <p:sldId id="275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98"/>
    <a:srgbClr val="FF8200"/>
    <a:srgbClr val="A7A8AA"/>
    <a:srgbClr val="53565A"/>
    <a:srgbClr val="FF66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356" y="90"/>
      </p:cViewPr>
      <p:guideLst>
        <p:guide orient="horz" pos="2160"/>
        <p:guide pos="44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2DB7C4-3A9A-CF40-A413-EA344E2C5F9D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7654E-5088-2343-80C1-0B48A07844B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14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NA_Cover_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56745" y="216177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745" y="1185345"/>
            <a:ext cx="7425926" cy="3909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113258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333820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13" name="Picture 12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s &amp;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01600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76950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089275" y="1494886"/>
            <a:ext cx="2806700" cy="2209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26208" y="3872962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113883" y="3890421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76950" y="3890420"/>
            <a:ext cx="2782092" cy="22357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754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324_el_ppt_section_dna_A-smal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  <p:sp>
        <p:nvSpPr>
          <p:cNvPr id="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54908" y="3355412"/>
            <a:ext cx="8538593" cy="1718018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 baseline="0">
                <a:solidFill>
                  <a:srgbClr val="FFFFFF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Add section intro text here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4147" y="2790199"/>
            <a:ext cx="8539355" cy="638704"/>
          </a:xfrm>
          <a:prstGeom prst="rect">
            <a:avLst/>
          </a:prstGeom>
        </p:spPr>
        <p:txBody>
          <a:bodyPr vert="horz"/>
          <a:lstStyle>
            <a:lvl1pPr>
              <a:buNone/>
              <a:defRPr sz="3600">
                <a:solidFill>
                  <a:srgbClr val="FFFFFF"/>
                </a:solidFill>
              </a:defRPr>
            </a:lvl1pPr>
            <a:lvl2pPr>
              <a:buNone/>
              <a:defRPr sz="3600"/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324_el_ppt_section_dna_A-smal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54909" y="2109039"/>
            <a:ext cx="8538594" cy="1718018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54148" y="1433815"/>
            <a:ext cx="3700462" cy="638704"/>
          </a:xfrm>
          <a:prstGeom prst="rect">
            <a:avLst/>
          </a:prstGeom>
        </p:spPr>
        <p:txBody>
          <a:bodyPr vert="horz"/>
          <a:lstStyle>
            <a:lvl1pPr>
              <a:buNone/>
              <a:defRPr sz="3600">
                <a:solidFill>
                  <a:srgbClr val="FFFFFF"/>
                </a:solidFill>
              </a:defRPr>
            </a:lvl1pPr>
            <a:lvl2pPr>
              <a:buNone/>
              <a:defRPr sz="3600"/>
            </a:lvl2pPr>
            <a:lvl3pPr>
              <a:buNone/>
              <a:defRPr sz="3600"/>
            </a:lvl3pPr>
            <a:lvl4pPr>
              <a:buNone/>
              <a:defRPr sz="3600"/>
            </a:lvl4pPr>
            <a:lvl5pPr>
              <a:buNone/>
              <a:defRPr sz="3600"/>
            </a:lvl5pPr>
          </a:lstStyle>
          <a:p>
            <a:pPr lvl="0"/>
            <a:r>
              <a:rPr lang="en-US" dirty="0"/>
              <a:t>Appendix</a:t>
            </a:r>
          </a:p>
        </p:txBody>
      </p:sp>
      <p:pic>
        <p:nvPicPr>
          <p:cNvPr id="5" name="Picture 4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241714"/>
            <a:ext cx="8238318" cy="35059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sz="1800" dirty="0"/>
              <a:t>Subtitle of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57198" y="5794654"/>
            <a:ext cx="8238320" cy="37043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A7A8AA"/>
                </a:solidFill>
              </a:defRPr>
            </a:lvl1pPr>
            <a:lvl2pPr marL="457200" indent="0">
              <a:buNone/>
              <a:defRPr sz="1600">
                <a:latin typeface="Arial"/>
                <a:cs typeface="Arial"/>
              </a:defRPr>
            </a:lvl2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7198" y="6165090"/>
            <a:ext cx="8238318" cy="357432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rgbClr val="A7A8AA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Content Placeholder 1"/>
          <p:cNvSpPr>
            <a:spLocks noGrp="1"/>
          </p:cNvSpPr>
          <p:nvPr>
            <p:ph idx="13"/>
          </p:nvPr>
        </p:nvSpPr>
        <p:spPr>
          <a:xfrm>
            <a:off x="457198" y="1943072"/>
            <a:ext cx="8238320" cy="3765589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  <p:extLst>
      <p:ext uri="{BB962C8B-B14F-4D97-AF65-F5344CB8AC3E}">
        <p14:creationId xmlns:p14="http://schemas.microsoft.com/office/powerpoint/2010/main" val="2448522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: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548008" y="24905"/>
            <a:ext cx="457200" cy="327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DA15E891-66B8-4B28-AB8F-05A4B1DE573C}" type="slidenum">
              <a:rPr lang="en-US" smtClean="0">
                <a:solidFill>
                  <a:srgbClr val="FFFFFF"/>
                </a:solidFill>
              </a:rPr>
              <a:pPr/>
              <a:t>‹Nº›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242888" y="490940"/>
            <a:ext cx="8656636" cy="2857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800" baseline="0">
                <a:solidFill>
                  <a:srgbClr val="0073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663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A_Cover_1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Elsevier_Tree_Logo_Whit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04655" y="359748"/>
            <a:ext cx="688848" cy="798576"/>
          </a:xfrm>
          <a:prstGeom prst="rect">
            <a:avLst/>
          </a:prstGeom>
        </p:spPr>
      </p:pic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52604" y="5839347"/>
            <a:ext cx="3912178" cy="49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61611" y="261219"/>
            <a:ext cx="3912176" cy="558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Solution Suite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51592" y="6113258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251592" y="6333820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56745" y="540429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NA_Cover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6745" y="2765268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745" y="3707415"/>
            <a:ext cx="7425926" cy="3909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113258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333820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61611" y="5785305"/>
            <a:ext cx="3912178" cy="4944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61611" y="261219"/>
            <a:ext cx="3912176" cy="567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Solution Suite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pic>
        <p:nvPicPr>
          <p:cNvPr id="9" name="Picture 8" descr="Elsevier_Tree_Logo_2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0000" y="176173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rgbClr val="FF8200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0000" y="1118320"/>
            <a:ext cx="7425926" cy="3909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FF82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063253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273814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6" name="Picture 5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pic>
        <p:nvPicPr>
          <p:cNvPr id="7" name="Picture 6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41067"/>
            <a:ext cx="9144000" cy="4130857"/>
          </a:xfrm>
          <a:prstGeom prst="rect">
            <a:avLst/>
          </a:prstGeom>
        </p:spPr>
      </p:pic>
      <p:pic>
        <p:nvPicPr>
          <p:cNvPr id="8" name="Picture 7" descr="140324_el_ppt_cover_dna_C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65594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7981" y="431495"/>
            <a:ext cx="7425926" cy="942147"/>
          </a:xfrm>
          <a:prstGeom prst="rect">
            <a:avLst/>
          </a:prstGeom>
        </p:spPr>
        <p:txBody>
          <a:bodyPr/>
          <a:lstStyle>
            <a:lvl1pPr algn="l">
              <a:lnSpc>
                <a:spcPct val="85000"/>
              </a:lnSpc>
              <a:defRPr sz="3600" baseline="0">
                <a:solidFill>
                  <a:srgbClr val="FF8200"/>
                </a:solidFill>
              </a:defRPr>
            </a:lvl1pPr>
          </a:lstStyle>
          <a:p>
            <a:r>
              <a:rPr lang="en-US" dirty="0"/>
              <a:t>Cover Slide Title and Second Line If Necessary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283275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503837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5" name="Picture 4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51611" y="131206"/>
            <a:ext cx="3912176" cy="668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Solution Suite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61611" y="5795307"/>
            <a:ext cx="3912178" cy="587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pic>
        <p:nvPicPr>
          <p:cNvPr id="8" name="Picture 7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41067"/>
            <a:ext cx="9144000" cy="4130857"/>
          </a:xfrm>
          <a:prstGeom prst="rect">
            <a:avLst/>
          </a:prstGeom>
        </p:spPr>
      </p:pic>
      <p:pic>
        <p:nvPicPr>
          <p:cNvPr id="9" name="Picture 8" descr="140324_el_ppt_cover_dna_C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65594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47738" y="6053252"/>
            <a:ext cx="3913188" cy="302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 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56745" y="6243811"/>
            <a:ext cx="3913188" cy="2667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solidFill>
                  <a:srgbClr val="53565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Date XX_XX_XX</a:t>
            </a:r>
          </a:p>
        </p:txBody>
      </p:sp>
      <p:pic>
        <p:nvPicPr>
          <p:cNvPr id="4" name="Picture 3" descr="Elsevier_Tree_Logo_2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55" y="359801"/>
            <a:ext cx="688802" cy="798523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87755" y="230017"/>
            <a:ext cx="4442374" cy="5879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FF82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Product </a:t>
            </a:r>
            <a:r>
              <a:rPr lang="en-US" dirty="0" err="1"/>
              <a:t>Wordmark</a:t>
            </a:r>
            <a:r>
              <a:rPr lang="en-US" dirty="0"/>
              <a:t> here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7756" y="848868"/>
            <a:ext cx="7524583" cy="5612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aseline="0">
                <a:solidFill>
                  <a:srgbClr val="53565A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of slide and or description of presentation</a:t>
            </a:r>
            <a:br>
              <a:rPr lang="en-US" dirty="0"/>
            </a:br>
            <a:r>
              <a:rPr lang="en-US" dirty="0"/>
              <a:t>Second Line If Necessary </a:t>
            </a:r>
          </a:p>
        </p:txBody>
      </p:sp>
      <p:pic>
        <p:nvPicPr>
          <p:cNvPr id="7" name="Picture 6" descr="placeholder-horizont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41067"/>
            <a:ext cx="9144000" cy="4130857"/>
          </a:xfrm>
          <a:prstGeom prst="rect">
            <a:avLst/>
          </a:prstGeom>
        </p:spPr>
      </p:pic>
      <p:pic>
        <p:nvPicPr>
          <p:cNvPr id="8" name="Picture 7" descr="140324_el_ppt_cover_dna_C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565594"/>
            <a:ext cx="914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7198" y="1500110"/>
            <a:ext cx="8238320" cy="38780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Place Picture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57198" y="5683662"/>
            <a:ext cx="8238320" cy="714593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solidFill>
                  <a:srgbClr val="53565A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  <p:extLst>
      <p:ext uri="{BB962C8B-B14F-4D97-AF65-F5344CB8AC3E}">
        <p14:creationId xmlns:p14="http://schemas.microsoft.com/office/powerpoint/2010/main" val="48855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199" y="1500110"/>
            <a:ext cx="4012006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1"/>
          </p:nvPr>
        </p:nvSpPr>
        <p:spPr>
          <a:xfrm>
            <a:off x="4698217" y="1500110"/>
            <a:ext cx="4028595" cy="4898146"/>
          </a:xfrm>
        </p:spPr>
        <p:txBody>
          <a:bodyPr/>
          <a:lstStyle>
            <a:lvl1pPr>
              <a:defRPr>
                <a:solidFill>
                  <a:srgbClr val="53565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53565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53565A"/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69613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="1"/>
            </a:lvl1pPr>
          </a:lstStyle>
          <a:p>
            <a:r>
              <a:rPr lang="en-US" dirty="0"/>
              <a:t>Title of Slide</a:t>
            </a:r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198599" y="6511446"/>
            <a:ext cx="6672263" cy="227013"/>
          </a:xfrm>
        </p:spPr>
        <p:txBody>
          <a:bodyPr>
            <a:noAutofit/>
          </a:bodyPr>
          <a:lstStyle>
            <a:lvl1pPr>
              <a:buNone/>
              <a:defRPr sz="900"/>
            </a:lvl1pPr>
            <a:lvl2pPr>
              <a:buNone/>
              <a:defRPr sz="1100"/>
            </a:lvl2pPr>
            <a:lvl3pPr>
              <a:buNone/>
              <a:defRPr sz="11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/>
            <a:r>
              <a:rPr lang="en-US" dirty="0"/>
              <a:t>Sources &amp; Notes:</a:t>
            </a:r>
          </a:p>
        </p:txBody>
      </p:sp>
    </p:spTree>
    <p:extLst>
      <p:ext uri="{BB962C8B-B14F-4D97-AF65-F5344CB8AC3E}">
        <p14:creationId xmlns:p14="http://schemas.microsoft.com/office/powerpoint/2010/main" val="106223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199" y="705204"/>
            <a:ext cx="8238319" cy="418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of Slide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3565A"/>
                </a:solidFill>
              </a:defRPr>
            </a:lvl1pPr>
          </a:lstStyle>
          <a:p>
            <a:fld id="{C24631AE-162C-7F40-A041-02A23CCEDF0D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53565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3565A"/>
                </a:solidFill>
              </a:defRPr>
            </a:lvl1pPr>
          </a:lstStyle>
          <a:p>
            <a:fld id="{7656F264-A8AF-C045-9E7A-50ACEEBDE00C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39593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4" r:id="rId7"/>
    <p:sldLayoutId id="2147483705" r:id="rId8"/>
    <p:sldLayoutId id="2147483707" r:id="rId9"/>
    <p:sldLayoutId id="2147483710" r:id="rId10"/>
    <p:sldLayoutId id="2147483701" r:id="rId11"/>
    <p:sldLayoutId id="2147483702" r:id="rId12"/>
    <p:sldLayoutId id="2147483722" r:id="rId13"/>
    <p:sldLayoutId id="2147483723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2900" indent="-256032" algn="l" defTabSz="457200" rtl="0" eaLnBrk="1" latinLnBrk="0" hangingPunct="1">
        <a:spcBef>
          <a:spcPts val="480"/>
        </a:spcBef>
        <a:buFont typeface="Arial"/>
        <a:buChar char="•"/>
        <a:defRPr sz="2000" kern="1200">
          <a:solidFill>
            <a:srgbClr val="53565A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SzPct val="80000"/>
        <a:buFont typeface="Arial"/>
        <a:buChar char="–"/>
        <a:defRPr sz="1800" kern="1200">
          <a:solidFill>
            <a:srgbClr val="53565A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>
          <a:solidFill>
            <a:srgbClr val="53565A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SzPct val="90000"/>
        <a:buFont typeface="Courier New"/>
        <a:buChar char="o"/>
        <a:defRPr sz="1600" kern="1200" baseline="0">
          <a:solidFill>
            <a:srgbClr val="53565A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elsevierelibrary.es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Elsevier </a:t>
            </a:r>
            <a:r>
              <a:rPr lang="en-US" dirty="0" err="1"/>
              <a:t>eLibrary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Como utilizar la herramienta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>
                <a:solidFill>
                  <a:srgbClr val="FFFFFF"/>
                </a:solidFill>
              </a:rPr>
              <a:pPr/>
              <a:t>10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2888" y="453834"/>
            <a:ext cx="8762320" cy="322856"/>
          </a:xfrm>
        </p:spPr>
        <p:txBody>
          <a:bodyPr/>
          <a:lstStyle/>
          <a:p>
            <a:r>
              <a:rPr lang="en-GB" sz="2400" b="1" dirty="0"/>
              <a:t>Presentation Maker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483" y="934948"/>
            <a:ext cx="534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7398"/>
                </a:solidFill>
              </a:rPr>
              <a:t>Versión</a:t>
            </a:r>
            <a:r>
              <a:rPr lang="en-GB" dirty="0">
                <a:solidFill>
                  <a:srgbClr val="007398"/>
                </a:solidFill>
              </a:rPr>
              <a:t> </a:t>
            </a:r>
            <a:r>
              <a:rPr lang="en-GB" dirty="0" err="1">
                <a:solidFill>
                  <a:srgbClr val="007398"/>
                </a:solidFill>
              </a:rPr>
              <a:t>ePub</a:t>
            </a:r>
            <a:endParaRPr lang="en-GB" dirty="0">
              <a:solidFill>
                <a:srgbClr val="007398"/>
              </a:solidFill>
            </a:endParaRP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" t="12231" r="2346" b="3412"/>
          <a:stretch/>
        </p:blipFill>
        <p:spPr bwMode="auto">
          <a:xfrm>
            <a:off x="5865426" y="3601560"/>
            <a:ext cx="3139782" cy="19673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1" t="8597" b="6691"/>
          <a:stretch/>
        </p:blipFill>
        <p:spPr bwMode="auto">
          <a:xfrm>
            <a:off x="404668" y="2827877"/>
            <a:ext cx="4760744" cy="344040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 Placeholder 12"/>
          <p:cNvSpPr txBox="1">
            <a:spLocks/>
          </p:cNvSpPr>
          <p:nvPr/>
        </p:nvSpPr>
        <p:spPr>
          <a:xfrm>
            <a:off x="243180" y="1404229"/>
            <a:ext cx="3547863" cy="520985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80"/>
              </a:spcBef>
              <a:buFont typeface="Arial"/>
              <a:buNone/>
              <a:defRPr sz="1800" kern="1200" baseline="0">
                <a:solidFill>
                  <a:srgbClr val="0073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Permite capturar imágenes y crear presentaciones:</a:t>
            </a:r>
          </a:p>
          <a:p>
            <a:endParaRPr lang="es-ES" dirty="0"/>
          </a:p>
        </p:txBody>
      </p:sp>
      <p:sp>
        <p:nvSpPr>
          <p:cNvPr id="13" name="Text Placeholder 12"/>
          <p:cNvSpPr txBox="1">
            <a:spLocks/>
          </p:cNvSpPr>
          <p:nvPr/>
        </p:nvSpPr>
        <p:spPr>
          <a:xfrm>
            <a:off x="1345170" y="2206943"/>
            <a:ext cx="3547863" cy="520985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80"/>
              </a:spcBef>
              <a:buFont typeface="Arial"/>
              <a:buNone/>
              <a:defRPr sz="1800" kern="1200" baseline="0">
                <a:solidFill>
                  <a:srgbClr val="0073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1) Selecciona una imagen y haz clic y sigue los sencillos pasos de se indican:</a:t>
            </a:r>
          </a:p>
          <a:p>
            <a:endParaRPr lang="es-ES" dirty="0"/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5340626" y="4585252"/>
            <a:ext cx="3710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813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>
                <a:solidFill>
                  <a:srgbClr val="FFFFFF"/>
                </a:solidFill>
              </a:rPr>
              <a:pPr/>
              <a:t>11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2888" y="453834"/>
            <a:ext cx="8762320" cy="322856"/>
          </a:xfrm>
        </p:spPr>
        <p:txBody>
          <a:bodyPr/>
          <a:lstStyle/>
          <a:p>
            <a:r>
              <a:rPr lang="en-GB" sz="2400" b="1" dirty="0"/>
              <a:t>Presentation Maker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8564" r="2977" b="3558"/>
          <a:stretch/>
        </p:blipFill>
        <p:spPr bwMode="auto">
          <a:xfrm>
            <a:off x="4136909" y="776689"/>
            <a:ext cx="4411099" cy="27840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6" r="4368"/>
          <a:stretch/>
        </p:blipFill>
        <p:spPr bwMode="auto">
          <a:xfrm>
            <a:off x="243180" y="2041264"/>
            <a:ext cx="3181668" cy="22638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"/>
          <a:stretch/>
        </p:blipFill>
        <p:spPr bwMode="auto">
          <a:xfrm>
            <a:off x="3807727" y="3978389"/>
            <a:ext cx="4093014" cy="266958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 Placeholder 12"/>
          <p:cNvSpPr txBox="1">
            <a:spLocks/>
          </p:cNvSpPr>
          <p:nvPr/>
        </p:nvSpPr>
        <p:spPr>
          <a:xfrm>
            <a:off x="589046" y="1259786"/>
            <a:ext cx="3547863" cy="5209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480"/>
              </a:spcBef>
              <a:buFont typeface="Arial"/>
              <a:buNone/>
              <a:defRPr sz="1800" kern="1200" baseline="0">
                <a:solidFill>
                  <a:srgbClr val="0073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…. y crea tu presentación</a:t>
            </a:r>
          </a:p>
        </p:txBody>
      </p:sp>
    </p:spTree>
    <p:extLst>
      <p:ext uri="{BB962C8B-B14F-4D97-AF65-F5344CB8AC3E}">
        <p14:creationId xmlns:p14="http://schemas.microsoft.com/office/powerpoint/2010/main" val="2912905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Leer fuera de línea (Offline) – PC/MAC/Laptops/IOS/Android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124744"/>
            <a:ext cx="8080464" cy="12003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ES" dirty="0"/>
              <a:t>Acceder a </a:t>
            </a:r>
            <a:r>
              <a:rPr lang="es-ES" dirty="0">
                <a:solidFill>
                  <a:srgbClr val="FF0000"/>
                </a:solidFill>
                <a:hlinkClick r:id="rId2"/>
              </a:rPr>
              <a:t>www.elsevierelibrary.es</a:t>
            </a:r>
            <a:endParaRPr lang="es-ES" dirty="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s-ES" dirty="0"/>
              <a:t>Comprobar que estás identificados por tu institución. Debe aparecer el nombre de tu centro en la pantalla</a:t>
            </a:r>
          </a:p>
          <a:p>
            <a:pPr marL="342900" indent="-342900">
              <a:buAutoNum type="arabicPeriod"/>
            </a:pPr>
            <a:r>
              <a:rPr lang="es-ES" dirty="0"/>
              <a:t>Registrar y acceder con una cuenta personal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7544" y="2420888"/>
            <a:ext cx="4824536" cy="3885682"/>
            <a:chOff x="395536" y="2420888"/>
            <a:chExt cx="5184576" cy="41737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2420888"/>
              <a:ext cx="5184576" cy="4173714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1547664" y="2852936"/>
              <a:ext cx="648072" cy="21602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4067944" y="2421567"/>
              <a:ext cx="648072" cy="21602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r="44213" b="-7859"/>
          <a:stretch/>
        </p:blipFill>
        <p:spPr>
          <a:xfrm>
            <a:off x="5606254" y="2842040"/>
            <a:ext cx="2952328" cy="2622104"/>
          </a:xfrm>
          <a:prstGeom prst="rect">
            <a:avLst/>
          </a:prstGeom>
        </p:spPr>
      </p:pic>
      <p:cxnSp>
        <p:nvCxnSpPr>
          <p:cNvPr id="15" name="Elbow Connector 14"/>
          <p:cNvCxnSpPr/>
          <p:nvPr/>
        </p:nvCxnSpPr>
        <p:spPr>
          <a:xfrm>
            <a:off x="4139952" y="3789040"/>
            <a:ext cx="2304256" cy="360040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179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Leer fuera de línea (Offline) – PC/MAC/Laptops/IOS/Android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124744"/>
            <a:ext cx="8080464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s-ES" dirty="0"/>
              <a:t>Accedemos al libro que queremos descargar</a:t>
            </a:r>
          </a:p>
          <a:p>
            <a:pPr marL="342900" indent="-342900">
              <a:buFont typeface="+mj-lt"/>
              <a:buAutoNum type="arabicPeriod" startAt="4"/>
            </a:pPr>
            <a:r>
              <a:rPr lang="es-ES" dirty="0"/>
              <a:t>Clic en la opción LEER FUERA DE </a:t>
            </a:r>
            <a:r>
              <a:rPr lang="es-ES" dirty="0" err="1"/>
              <a:t>LINEA</a:t>
            </a:r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76872"/>
            <a:ext cx="6142857" cy="289523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6767859">
            <a:off x="6129280" y="3373530"/>
            <a:ext cx="64807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4380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Leer fuera de línea (Offline) – PC/MAC/Laptops/IOS/Android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124744"/>
            <a:ext cx="8080464" cy="12003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6. Para poder descargar el contenido se requiere instalar previamente la aplicación IPC Reader en nuestro ordenador (Windows(/</a:t>
            </a:r>
            <a:r>
              <a:rPr lang="es-ES" dirty="0" err="1"/>
              <a:t>OSX</a:t>
            </a:r>
            <a:r>
              <a:rPr lang="es-ES" dirty="0"/>
              <a:t>) o dispositivo. En el caso de iOS o Android debe descargarse la aplicación </a:t>
            </a:r>
            <a:r>
              <a:rPr lang="es-ES" dirty="0" err="1"/>
              <a:t>IpublishCentral</a:t>
            </a:r>
            <a:r>
              <a:rPr lang="es-ES" dirty="0"/>
              <a:t> Reader desde App Store o Google Play.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19150" y="2780928"/>
            <a:ext cx="7177251" cy="3906111"/>
            <a:chOff x="611560" y="2340513"/>
            <a:chExt cx="7177251" cy="3906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560" y="2340513"/>
              <a:ext cx="4502318" cy="31287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ight Arrow 6"/>
            <p:cNvSpPr/>
            <p:nvPr/>
          </p:nvSpPr>
          <p:spPr>
            <a:xfrm rot="8839730" flipV="1">
              <a:off x="3114230" y="3164715"/>
              <a:ext cx="1304768" cy="24128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dirty="0"/>
                <a:t>PC/MAC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9752" y="3904878"/>
              <a:ext cx="3611666" cy="23417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ight Arrow 9"/>
            <p:cNvSpPr/>
            <p:nvPr/>
          </p:nvSpPr>
          <p:spPr>
            <a:xfrm rot="5400000">
              <a:off x="3648732" y="3540945"/>
              <a:ext cx="1494086" cy="21602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200" dirty="0"/>
                <a:t>ANDROID</a:t>
              </a:r>
            </a:p>
          </p:txBody>
        </p:sp>
        <p:pic>
          <p:nvPicPr>
            <p:cNvPr id="4099" name="2EDDCF5D-7EBA-4739-92D9-B76D6EAF5BFC" descr="image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449604"/>
              <a:ext cx="1632635" cy="291054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ight Arrow 12"/>
            <p:cNvSpPr/>
            <p:nvPr/>
          </p:nvSpPr>
          <p:spPr>
            <a:xfrm>
              <a:off x="4287762" y="2835014"/>
              <a:ext cx="1868413" cy="21602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dirty="0"/>
                <a:t>iOS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61836" y="2307007"/>
            <a:ext cx="6624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* La aplicación para Windows/</a:t>
            </a:r>
            <a:r>
              <a:rPr lang="es-ES" sz="1200" dirty="0" err="1"/>
              <a:t>OSX</a:t>
            </a:r>
            <a:r>
              <a:rPr lang="es-ES" sz="1200" dirty="0"/>
              <a:t> requiere Adobe AIR instalado en el equipo</a:t>
            </a:r>
          </a:p>
        </p:txBody>
      </p:sp>
    </p:spTree>
    <p:extLst>
      <p:ext uri="{BB962C8B-B14F-4D97-AF65-F5344CB8AC3E}">
        <p14:creationId xmlns:p14="http://schemas.microsoft.com/office/powerpoint/2010/main" val="2765848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Leer fuera de línea (Offline) – PC/MAC/Laptops/IOS/Android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124744"/>
            <a:ext cx="8080464" cy="9233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7. Una vez instalado, hacemos clic sobre la flecha verde o clic sobre “Descargar libro” para poder obtener el fichero de descarga del libro. Este fichero debe ser abierto con la aplicación previamente instalada de </a:t>
            </a:r>
            <a:r>
              <a:rPr lang="es-ES" dirty="0" err="1"/>
              <a:t>IpublishCentral</a:t>
            </a:r>
            <a:r>
              <a:rPr lang="es-ES" dirty="0"/>
              <a:t> Reader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924944"/>
            <a:ext cx="4320480" cy="2472906"/>
          </a:xfrm>
          <a:prstGeom prst="rect">
            <a:avLst/>
          </a:prstGeom>
        </p:spPr>
      </p:pic>
      <p:pic>
        <p:nvPicPr>
          <p:cNvPr id="5122" name="F494690E-5D9D-441A-9AA2-C85715656B41" descr="imag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92896"/>
            <a:ext cx="2058130" cy="366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 rot="8839730" flipV="1">
            <a:off x="3202207" y="4324712"/>
            <a:ext cx="1354534" cy="241285"/>
          </a:xfrm>
          <a:prstGeom prst="rightArrow">
            <a:avLst>
              <a:gd name="adj1" fmla="val 8422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PC/MAC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355976" y="4005064"/>
            <a:ext cx="1439366" cy="216024"/>
          </a:xfrm>
          <a:prstGeom prst="rightArrow">
            <a:avLst>
              <a:gd name="adj1" fmla="val 96600"/>
              <a:gd name="adj2" fmla="val 538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iOS/Android</a:t>
            </a:r>
          </a:p>
        </p:txBody>
      </p:sp>
    </p:spTree>
    <p:extLst>
      <p:ext uri="{BB962C8B-B14F-4D97-AF65-F5344CB8AC3E}">
        <p14:creationId xmlns:p14="http://schemas.microsoft.com/office/powerpoint/2010/main" val="374522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466188"/>
            <a:ext cx="3381658" cy="289264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Leer fuera de línea (Offline) – PC/MAC/Laptops/IOS/Android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124744"/>
            <a:ext cx="8080464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8. Solo se permite descargar el fichero una vez por sesión (24 horas). El fichero descargado debe abrirse con la correspondiente aplicación IPublishCentral Reader</a:t>
            </a:r>
          </a:p>
        </p:txBody>
      </p:sp>
      <p:pic>
        <p:nvPicPr>
          <p:cNvPr id="5122" name="F494690E-5D9D-441A-9AA2-C85715656B41" descr="imag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447" y="2445644"/>
            <a:ext cx="2058130" cy="366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 rot="8839730" flipV="1">
            <a:off x="2978988" y="4503855"/>
            <a:ext cx="1242264" cy="241285"/>
          </a:xfrm>
          <a:prstGeom prst="rightArrow">
            <a:avLst>
              <a:gd name="adj1" fmla="val 8422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PC/MAC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029222" y="4195233"/>
            <a:ext cx="1224136" cy="216024"/>
          </a:xfrm>
          <a:prstGeom prst="rightArrow">
            <a:avLst>
              <a:gd name="adj1" fmla="val 96600"/>
              <a:gd name="adj2" fmla="val 538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/>
              <a:t>iOS/Android</a:t>
            </a:r>
          </a:p>
        </p:txBody>
      </p:sp>
      <p:sp>
        <p:nvSpPr>
          <p:cNvPr id="7" name="Oval 6"/>
          <p:cNvSpPr/>
          <p:nvPr/>
        </p:nvSpPr>
        <p:spPr>
          <a:xfrm>
            <a:off x="539552" y="6021288"/>
            <a:ext cx="108012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ight Arrow 7"/>
          <p:cNvSpPr/>
          <p:nvPr/>
        </p:nvSpPr>
        <p:spPr>
          <a:xfrm flipH="1">
            <a:off x="1706338" y="6106370"/>
            <a:ext cx="2865662" cy="371722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Fichero descargado para abrir con IPC </a:t>
            </a:r>
            <a:r>
              <a:rPr lang="es-ES" sz="1200" dirty="0" err="1"/>
              <a:t>reader</a:t>
            </a:r>
            <a:endParaRPr lang="es-ES" sz="1200" dirty="0"/>
          </a:p>
        </p:txBody>
      </p:sp>
      <p:pic>
        <p:nvPicPr>
          <p:cNvPr id="6146" name="199BBD9E-6AA8-4BE7-89BD-02D6BA3EB2DF" descr="imag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95" y="2636912"/>
            <a:ext cx="1596513" cy="283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6201802" y="3785171"/>
            <a:ext cx="1497119" cy="371722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Fichero descargado para abrir con IPC </a:t>
            </a:r>
            <a:r>
              <a:rPr lang="es-ES" sz="900" dirty="0" err="1"/>
              <a:t>reader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3189258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466188"/>
            <a:ext cx="3381658" cy="289264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>
                <a:solidFill>
                  <a:srgbClr val="FFFFFF"/>
                </a:solidFill>
              </a:rPr>
              <a:pPr/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Leer fuera de línea (Offline) – PC/MAC/Laptops/IOS/Android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124744"/>
            <a:ext cx="8080464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8. Solo se permite descargar el fichero una vez por sesión (24 horas). El fichero descargado debe abrirse con la correspondiente aplicación IPublishCentral Reader</a:t>
            </a:r>
          </a:p>
        </p:txBody>
      </p:sp>
      <p:pic>
        <p:nvPicPr>
          <p:cNvPr id="5122" name="F494690E-5D9D-441A-9AA2-C85715656B41" descr="imag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447" y="2445644"/>
            <a:ext cx="2058130" cy="366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 rot="8839730" flipV="1">
            <a:off x="2978988" y="4503855"/>
            <a:ext cx="1242264" cy="241285"/>
          </a:xfrm>
          <a:prstGeom prst="rightArrow">
            <a:avLst>
              <a:gd name="adj1" fmla="val 8422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PC/MAC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029222" y="4195233"/>
            <a:ext cx="1224136" cy="216024"/>
          </a:xfrm>
          <a:prstGeom prst="rightArrow">
            <a:avLst>
              <a:gd name="adj1" fmla="val 96600"/>
              <a:gd name="adj2" fmla="val 538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/>
              <a:t>iOS/Android</a:t>
            </a:r>
          </a:p>
        </p:txBody>
      </p:sp>
      <p:sp>
        <p:nvSpPr>
          <p:cNvPr id="7" name="Oval 6"/>
          <p:cNvSpPr/>
          <p:nvPr/>
        </p:nvSpPr>
        <p:spPr>
          <a:xfrm>
            <a:off x="539552" y="6021288"/>
            <a:ext cx="108012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ight Arrow 7"/>
          <p:cNvSpPr/>
          <p:nvPr/>
        </p:nvSpPr>
        <p:spPr>
          <a:xfrm flipH="1">
            <a:off x="1706338" y="6106370"/>
            <a:ext cx="2865662" cy="371722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Fichero descargado para abrir con IPC </a:t>
            </a:r>
            <a:r>
              <a:rPr lang="es-ES" sz="1200" dirty="0" err="1"/>
              <a:t>reader</a:t>
            </a:r>
            <a:endParaRPr lang="es-ES" sz="1200" dirty="0"/>
          </a:p>
        </p:txBody>
      </p:sp>
      <p:pic>
        <p:nvPicPr>
          <p:cNvPr id="6146" name="199BBD9E-6AA8-4BE7-89BD-02D6BA3EB2DF" descr="imag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95" y="2636912"/>
            <a:ext cx="1596513" cy="2839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6201802" y="3785171"/>
            <a:ext cx="1497119" cy="371722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00" dirty="0"/>
              <a:t>Fichero descargado para abrir con IPC </a:t>
            </a:r>
            <a:r>
              <a:rPr lang="es-ES" sz="900" dirty="0" err="1"/>
              <a:t>reader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297728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Leer fuera de línea (Offline) – PC/MAC/Laptops/IOS/Android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124744"/>
            <a:ext cx="8080464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9. Una vez abierto el fichero con IPC Reader podemos proceder a la descarga desde la aplicación.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364088" y="4710593"/>
            <a:ext cx="1224136" cy="216024"/>
          </a:xfrm>
          <a:prstGeom prst="rightArrow">
            <a:avLst>
              <a:gd name="adj1" fmla="val 96600"/>
              <a:gd name="adj2" fmla="val 538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/>
              <a:t>iOS/Android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030246"/>
            <a:ext cx="5520618" cy="1371923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8839730" flipV="1">
            <a:off x="4394835" y="2560347"/>
            <a:ext cx="1242264" cy="241285"/>
          </a:xfrm>
          <a:prstGeom prst="rightArrow">
            <a:avLst>
              <a:gd name="adj1" fmla="val 8422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PC/MAC</a:t>
            </a:r>
          </a:p>
        </p:txBody>
      </p:sp>
      <p:pic>
        <p:nvPicPr>
          <p:cNvPr id="7170" name="A1E0BEDA-8084-4138-8785-E2CB093DCDA8" descr="imag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64611"/>
            <a:ext cx="2153781" cy="380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264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15E891-66B8-4B28-AB8F-05A4B1DE573C}" type="slidenum">
              <a:rPr lang="en-US" smtClean="0">
                <a:solidFill>
                  <a:srgbClr val="FFFFFF"/>
                </a:solidFill>
              </a:rPr>
              <a:pPr/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Leer fuera de línea (Offline) – PC/MAC/Laptops/IOS/Android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7544" y="1124744"/>
            <a:ext cx="8080464" cy="9233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10. Una vez finalizada la descarga podemos usar el libro sin conexión a internet. Podemos realizar funciones de subrayado, notas, marcadores y serán sincronizados periódicamente con la versión online del libro en el mismo formato (PDF/</a:t>
            </a:r>
            <a:r>
              <a:rPr lang="es-ES" dirty="0" err="1"/>
              <a:t>ePub</a:t>
            </a:r>
            <a:r>
              <a:rPr lang="es-ES" dirty="0"/>
              <a:t>)</a:t>
            </a:r>
          </a:p>
        </p:txBody>
      </p:sp>
      <p:sp>
        <p:nvSpPr>
          <p:cNvPr id="14" name="Right Arrow 13"/>
          <p:cNvSpPr/>
          <p:nvPr/>
        </p:nvSpPr>
        <p:spPr>
          <a:xfrm rot="10800000" flipV="1">
            <a:off x="3873856" y="3711088"/>
            <a:ext cx="1242264" cy="241285"/>
          </a:xfrm>
          <a:prstGeom prst="rightArrow">
            <a:avLst>
              <a:gd name="adj1" fmla="val 84229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PC/MAC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80989"/>
            <a:ext cx="3478320" cy="3258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4" name="E1E7F043-34F3-4954-B73B-6908FCADE46C" descr="image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16696"/>
            <a:ext cx="2376264" cy="42265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14"/>
          <p:cNvSpPr/>
          <p:nvPr/>
        </p:nvSpPr>
        <p:spPr>
          <a:xfrm>
            <a:off x="4788024" y="4079531"/>
            <a:ext cx="1224136" cy="216024"/>
          </a:xfrm>
          <a:prstGeom prst="rightArrow">
            <a:avLst>
              <a:gd name="adj1" fmla="val 96600"/>
              <a:gd name="adj2" fmla="val 538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/>
              <a:t>iOS/Android</a:t>
            </a:r>
          </a:p>
        </p:txBody>
      </p:sp>
    </p:spTree>
    <p:extLst>
      <p:ext uri="{BB962C8B-B14F-4D97-AF65-F5344CB8AC3E}">
        <p14:creationId xmlns:p14="http://schemas.microsoft.com/office/powerpoint/2010/main" val="2925380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01169" y="1212190"/>
            <a:ext cx="3094349" cy="2584692"/>
            <a:chOff x="4851667" y="1642669"/>
            <a:chExt cx="3218407" cy="26883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667" y="1642669"/>
              <a:ext cx="3218407" cy="2688317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14"/>
            <a:stretch/>
          </p:blipFill>
          <p:spPr bwMode="auto">
            <a:xfrm>
              <a:off x="4975725" y="1753237"/>
              <a:ext cx="2970289" cy="160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nueva cara de </a:t>
            </a:r>
            <a:r>
              <a:rPr lang="es-ES" dirty="0" err="1"/>
              <a:t>eLibrary</a:t>
            </a:r>
            <a:endParaRPr lang="es-E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Nuevas ventajas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3"/>
          </p:nvPr>
        </p:nvSpPr>
        <p:spPr>
          <a:xfrm>
            <a:off x="457198" y="2093209"/>
            <a:ext cx="3119720" cy="381453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s-ES" dirty="0"/>
              <a:t>Diseño responsivo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s-ES" sz="9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s-ES" sz="1700" dirty="0"/>
              <a:t>Ahora </a:t>
            </a:r>
            <a:r>
              <a:rPr lang="es-ES" sz="1700" dirty="0" err="1"/>
              <a:t>eLibrary</a:t>
            </a:r>
            <a:r>
              <a:rPr lang="es-ES" sz="1700" dirty="0"/>
              <a:t> se puede visualizar de forma óptima en cualquier dispositivo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s-ES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s-ES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s-ES" dirty="0"/>
              <a:t>Nuevas funcionalidades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s-ES" sz="9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s-ES" sz="1700" dirty="0"/>
              <a:t>Elsevier </a:t>
            </a:r>
            <a:r>
              <a:rPr lang="es-ES" sz="1700" dirty="0" err="1"/>
              <a:t>eLibrary</a:t>
            </a:r>
            <a:r>
              <a:rPr lang="es-ES" sz="1700" dirty="0"/>
              <a:t> permite cada vez más personalización de los contenidos para mayor comodidad del usuario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39481" y="3254818"/>
            <a:ext cx="2821331" cy="1896230"/>
            <a:chOff x="1916832" y="3124784"/>
            <a:chExt cx="4510296" cy="3031392"/>
          </a:xfrm>
        </p:grpSpPr>
        <p:pic>
          <p:nvPicPr>
            <p:cNvPr id="18" name="Picture 8" descr="https://d3bbjw2ue4gssg.cloudfront.net/assets/ipad_mini_blk-73ed18202ba0763d9abdccb53d5796a2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832" y="3124784"/>
              <a:ext cx="4510296" cy="30313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9" name="Picture 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7" t="5939" r="12857" b="7049"/>
            <a:stretch/>
          </p:blipFill>
          <p:spPr bwMode="auto">
            <a:xfrm>
              <a:off x="2373133" y="3275856"/>
              <a:ext cx="3600399" cy="273630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7195780" y="3796882"/>
            <a:ext cx="1224208" cy="2478741"/>
            <a:chOff x="7363752" y="1745344"/>
            <a:chExt cx="1235962" cy="25508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6" t="5407" r="52331" b="4468"/>
            <a:stretch/>
          </p:blipFill>
          <p:spPr>
            <a:xfrm>
              <a:off x="7363752" y="1745344"/>
              <a:ext cx="1235962" cy="2550886"/>
            </a:xfrm>
            <a:prstGeom prst="roundRect">
              <a:avLst>
                <a:gd name="adj" fmla="val 12209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Picture 4" descr="C:\Users\SotoL\AppData\Local\Microsoft\Windows\Temporary Internet Files\Content.Outlook\XSY3UJXV\IMG_036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63" y="2037653"/>
              <a:ext cx="1090537" cy="1939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6396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Funcionalidades básicas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Registro y acceso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3"/>
          </p:nvPr>
        </p:nvSpPr>
        <p:spPr>
          <a:xfrm>
            <a:off x="457200" y="1895096"/>
            <a:ext cx="2985247" cy="46163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Clr>
                <a:srgbClr val="FF8200"/>
              </a:buClr>
            </a:pPr>
            <a:r>
              <a:rPr lang="es-ES" dirty="0"/>
              <a:t>Registrándose en Elsevier </a:t>
            </a:r>
            <a:r>
              <a:rPr lang="es-ES" dirty="0" err="1"/>
              <a:t>eLibrary</a:t>
            </a:r>
            <a:r>
              <a:rPr lang="es-ES" dirty="0"/>
              <a:t>, los usuarios pueden acceder herramientas de estudio y personalización que le ahorraran tiempo y esfuerzo</a:t>
            </a:r>
          </a:p>
          <a:p>
            <a:pPr>
              <a:lnSpc>
                <a:spcPct val="120000"/>
              </a:lnSpc>
              <a:buClr>
                <a:srgbClr val="FF8200"/>
              </a:buClr>
            </a:pPr>
            <a:endParaRPr lang="es-ES" dirty="0"/>
          </a:p>
          <a:p>
            <a:pPr>
              <a:lnSpc>
                <a:spcPct val="120000"/>
              </a:lnSpc>
              <a:buClr>
                <a:srgbClr val="FF8200"/>
              </a:buClr>
            </a:pPr>
            <a:r>
              <a:rPr lang="es-ES" dirty="0"/>
              <a:t>El proceso de registro es sencillo e instantáneo</a:t>
            </a:r>
          </a:p>
          <a:p>
            <a:pPr>
              <a:lnSpc>
                <a:spcPct val="120000"/>
              </a:lnSpc>
              <a:buClr>
                <a:srgbClr val="FF8200"/>
              </a:buClr>
            </a:pPr>
            <a:endParaRPr lang="es-ES" dirty="0"/>
          </a:p>
          <a:p>
            <a:pPr>
              <a:lnSpc>
                <a:spcPct val="120000"/>
              </a:lnSpc>
              <a:buClr>
                <a:srgbClr val="FF8200"/>
              </a:buClr>
            </a:pPr>
            <a:r>
              <a:rPr lang="es-ES" dirty="0"/>
              <a:t> Entrar es tan fácil como introducir tu usuario y contraseña, o selecciona la opción de permanecer conectado para mayor comodidad al acceder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5064" y="7721235"/>
            <a:ext cx="230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Nexus Sans Offc Pro" panose="020B0504030101020102" pitchFamily="34" charset="0"/>
                <a:cs typeface="Nexus Sans Offc Pro" panose="020B0504030101020102" pitchFamily="34" charset="0"/>
              </a:rPr>
              <a:t>El profesor puede…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3" t="7205" r="11984" b="29145"/>
          <a:stretch/>
        </p:blipFill>
        <p:spPr bwMode="auto">
          <a:xfrm>
            <a:off x="4005064" y="1733451"/>
            <a:ext cx="4996879" cy="235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9" t="13561" r="33118" b="8129"/>
          <a:stretch/>
        </p:blipFill>
        <p:spPr bwMode="auto">
          <a:xfrm>
            <a:off x="6786035" y="3208355"/>
            <a:ext cx="2097742" cy="3060971"/>
          </a:xfrm>
          <a:prstGeom prst="roundRect">
            <a:avLst>
              <a:gd name="adj" fmla="val 5129"/>
            </a:avLst>
          </a:prstGeom>
          <a:noFill/>
          <a:ln w="19050">
            <a:solidFill>
              <a:srgbClr val="00739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3" t="11371" r="14144" b="33513"/>
          <a:stretch/>
        </p:blipFill>
        <p:spPr bwMode="auto">
          <a:xfrm>
            <a:off x="3602298" y="4349334"/>
            <a:ext cx="2267956" cy="1919992"/>
          </a:xfrm>
          <a:prstGeom prst="roundRect">
            <a:avLst>
              <a:gd name="adj" fmla="val 4519"/>
            </a:avLst>
          </a:prstGeom>
          <a:noFill/>
          <a:ln w="19050">
            <a:solidFill>
              <a:srgbClr val="00739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8150523" y="1875520"/>
            <a:ext cx="733254" cy="311868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3886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Funcionalidades nuevas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Crear estanterías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3"/>
          </p:nvPr>
        </p:nvSpPr>
        <p:spPr>
          <a:xfrm>
            <a:off x="457198" y="2093209"/>
            <a:ext cx="2966938" cy="4364904"/>
          </a:xfrm>
        </p:spPr>
        <p:txBody>
          <a:bodyPr>
            <a:normAutofit/>
          </a:bodyPr>
          <a:lstStyle/>
          <a:p>
            <a:pPr>
              <a:buClr>
                <a:srgbClr val="FF8200"/>
              </a:buClr>
            </a:pPr>
            <a:r>
              <a:rPr lang="es-ES" dirty="0"/>
              <a:t>En la sección librería puedes crear tus propias estanterías</a:t>
            </a:r>
          </a:p>
          <a:p>
            <a:pPr>
              <a:buClr>
                <a:srgbClr val="FF8200"/>
              </a:buClr>
            </a:pPr>
            <a:endParaRPr lang="es-ES" dirty="0"/>
          </a:p>
          <a:p>
            <a:pPr>
              <a:buClr>
                <a:srgbClr val="FF8200"/>
              </a:buClr>
            </a:pPr>
            <a:r>
              <a:rPr lang="es-ES" dirty="0"/>
              <a:t>Crea cuantas estanterías desees utilizando el botón “Añadir estantería”</a:t>
            </a:r>
          </a:p>
          <a:p>
            <a:pPr>
              <a:buClr>
                <a:srgbClr val="FF8200"/>
              </a:buClr>
            </a:pPr>
            <a:endParaRPr lang="es-ES" dirty="0"/>
          </a:p>
          <a:p>
            <a:pPr>
              <a:buClr>
                <a:srgbClr val="FF8200"/>
              </a:buClr>
            </a:pPr>
            <a:r>
              <a:rPr lang="es-ES" dirty="0"/>
              <a:t>Utilizando la x puedes eliminar una estantería cuando quieras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5064" y="7721235"/>
            <a:ext cx="230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Nexus Sans Offc Pro" panose="020B0504030101020102" pitchFamily="34" charset="0"/>
                <a:cs typeface="Nexus Sans Offc Pro" panose="020B0504030101020102" pitchFamily="34" charset="0"/>
              </a:rPr>
              <a:t>El profesor puede…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3" t="16679" r="25086" b="10723"/>
          <a:stretch/>
        </p:blipFill>
        <p:spPr bwMode="auto">
          <a:xfrm>
            <a:off x="4572000" y="1341692"/>
            <a:ext cx="4260715" cy="2885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6" t="46477" r="64960" b="14595"/>
          <a:stretch/>
        </p:blipFill>
        <p:spPr bwMode="auto">
          <a:xfrm>
            <a:off x="6494612" y="2587557"/>
            <a:ext cx="2082856" cy="2529191"/>
          </a:xfrm>
          <a:prstGeom prst="roundRect">
            <a:avLst>
              <a:gd name="adj" fmla="val 3175"/>
            </a:avLst>
          </a:prstGeom>
          <a:noFill/>
          <a:ln w="19050">
            <a:solidFill>
              <a:srgbClr val="007398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3" t="45608" r="63906" b="15059"/>
          <a:stretch/>
        </p:blipFill>
        <p:spPr bwMode="auto">
          <a:xfrm>
            <a:off x="3424136" y="3852152"/>
            <a:ext cx="2295728" cy="2605961"/>
          </a:xfrm>
          <a:prstGeom prst="roundRect">
            <a:avLst>
              <a:gd name="adj" fmla="val 4079"/>
            </a:avLst>
          </a:prstGeom>
          <a:noFill/>
          <a:ln w="19050">
            <a:solidFill>
              <a:srgbClr val="007398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4782992" y="3132308"/>
            <a:ext cx="1111969" cy="251727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Straight Connector 17"/>
          <p:cNvCxnSpPr>
            <a:stCxn id="3074" idx="1"/>
            <a:endCxn id="14" idx="4"/>
          </p:cNvCxnSpPr>
          <p:nvPr/>
        </p:nvCxnSpPr>
        <p:spPr>
          <a:xfrm flipH="1" flipV="1">
            <a:off x="5338977" y="3384035"/>
            <a:ext cx="1155635" cy="468118"/>
          </a:xfrm>
          <a:prstGeom prst="line">
            <a:avLst/>
          </a:prstGeom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rot="10800000" flipV="1">
            <a:off x="5739320" y="5116748"/>
            <a:ext cx="1796723" cy="1001950"/>
          </a:xfrm>
          <a:prstGeom prst="bentConnector3">
            <a:avLst>
              <a:gd name="adj1" fmla="val -351"/>
            </a:avLst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158866" y="5992834"/>
            <a:ext cx="264156" cy="251727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Oval 21"/>
          <p:cNvSpPr/>
          <p:nvPr/>
        </p:nvSpPr>
        <p:spPr>
          <a:xfrm>
            <a:off x="7391409" y="1771149"/>
            <a:ext cx="369652" cy="251727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9312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Funcionalidad nuevas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Añadir libros a tus estanterías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3"/>
          </p:nvPr>
        </p:nvSpPr>
        <p:spPr>
          <a:xfrm>
            <a:off x="457199" y="1895097"/>
            <a:ext cx="4260715" cy="1723592"/>
          </a:xfrm>
        </p:spPr>
        <p:txBody>
          <a:bodyPr>
            <a:normAutofit/>
          </a:bodyPr>
          <a:lstStyle/>
          <a:p>
            <a:pPr>
              <a:buClr>
                <a:srgbClr val="FF8200"/>
              </a:buClr>
            </a:pPr>
            <a:r>
              <a:rPr lang="es-ES" dirty="0"/>
              <a:t>Revisando el catalogo de libros disponibles, puedes añadir todos los libros que desees a cualquiera de tus estanterías creadas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5064" y="7721235"/>
            <a:ext cx="230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Nexus Sans Offc Pro" panose="020B0504030101020102" pitchFamily="34" charset="0"/>
                <a:cs typeface="Nexus Sans Offc Pro" panose="020B0504030101020102" pitchFamily="34" charset="0"/>
              </a:rPr>
              <a:t>El profesor puede…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5" t="17635" r="12741" b="11695"/>
          <a:stretch/>
        </p:blipFill>
        <p:spPr bwMode="auto">
          <a:xfrm>
            <a:off x="4902743" y="1241714"/>
            <a:ext cx="4124526" cy="2256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3" t="49520" r="37846" b="19291"/>
          <a:stretch/>
        </p:blipFill>
        <p:spPr bwMode="auto">
          <a:xfrm>
            <a:off x="6312669" y="3129276"/>
            <a:ext cx="2684836" cy="1512651"/>
          </a:xfrm>
          <a:prstGeom prst="roundRect">
            <a:avLst>
              <a:gd name="adj" fmla="val 5752"/>
            </a:avLst>
          </a:prstGeom>
          <a:noFill/>
          <a:ln w="19050">
            <a:solidFill>
              <a:srgbClr val="007398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871941" y="2422192"/>
            <a:ext cx="344033" cy="251727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" name="Straight Connector 17"/>
          <p:cNvCxnSpPr>
            <a:stCxn id="2051" idx="0"/>
            <a:endCxn id="15" idx="4"/>
          </p:cNvCxnSpPr>
          <p:nvPr/>
        </p:nvCxnSpPr>
        <p:spPr>
          <a:xfrm flipH="1" flipV="1">
            <a:off x="6043958" y="2673919"/>
            <a:ext cx="1611129" cy="455357"/>
          </a:xfrm>
          <a:prstGeom prst="line">
            <a:avLst/>
          </a:prstGeom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2962" r="16720" b="10690"/>
          <a:stretch/>
        </p:blipFill>
        <p:spPr bwMode="auto">
          <a:xfrm>
            <a:off x="3001015" y="4084737"/>
            <a:ext cx="3433798" cy="2426709"/>
          </a:xfrm>
          <a:prstGeom prst="roundRect">
            <a:avLst>
              <a:gd name="adj" fmla="val 5844"/>
            </a:avLst>
          </a:prstGeom>
          <a:noFill/>
          <a:ln w="19050">
            <a:solidFill>
              <a:srgbClr val="00739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3" name="Elbow Connector 22"/>
          <p:cNvCxnSpPr>
            <a:stCxn id="2051" idx="2"/>
            <a:endCxn id="2053" idx="3"/>
          </p:cNvCxnSpPr>
          <p:nvPr/>
        </p:nvCxnSpPr>
        <p:spPr>
          <a:xfrm rot="5400000">
            <a:off x="6716868" y="4359872"/>
            <a:ext cx="656165" cy="1220274"/>
          </a:xfrm>
          <a:prstGeom prst="bentConnector2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15"/>
          <p:cNvSpPr txBox="1">
            <a:spLocks/>
          </p:cNvSpPr>
          <p:nvPr/>
        </p:nvSpPr>
        <p:spPr>
          <a:xfrm>
            <a:off x="457213" y="4085618"/>
            <a:ext cx="2431902" cy="2300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56032" algn="l" defTabSz="457200" rtl="0" eaLnBrk="1" latinLnBrk="0" hangingPunct="1">
              <a:spcBef>
                <a:spcPts val="480"/>
              </a:spcBef>
              <a:buFont typeface="Arial"/>
              <a:buChar char="•"/>
              <a:defRPr sz="2000" kern="120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SzPct val="80000"/>
              <a:buFont typeface="Arial"/>
              <a:buChar char="–"/>
              <a:defRPr sz="1800" kern="120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SzPct val="90000"/>
              <a:buFont typeface="Courier New"/>
              <a:buChar char="o"/>
              <a:defRPr sz="1600" kern="1200" baseline="0">
                <a:solidFill>
                  <a:srgbClr val="53565A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8200"/>
              </a:buClr>
            </a:pPr>
            <a:r>
              <a:rPr lang="es-ES" dirty="0"/>
              <a:t>Accede rápidamente a todos los libros de una asignatura o área de estudio</a:t>
            </a:r>
          </a:p>
        </p:txBody>
      </p:sp>
    </p:spTree>
    <p:extLst>
      <p:ext uri="{BB962C8B-B14F-4D97-AF65-F5344CB8AC3E}">
        <p14:creationId xmlns:p14="http://schemas.microsoft.com/office/powerpoint/2010/main" val="237717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Herramientas de estudio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Búsqueda sencilla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3"/>
          </p:nvPr>
        </p:nvSpPr>
        <p:spPr>
          <a:xfrm>
            <a:off x="457198" y="2093209"/>
            <a:ext cx="2717076" cy="27471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Clr>
                <a:srgbClr val="FF8200"/>
              </a:buClr>
            </a:pPr>
            <a:r>
              <a:rPr lang="es-ES" dirty="0"/>
              <a:t>Busca palabras y términos de interés en cualquier momento con la barra de búsqueda. </a:t>
            </a:r>
          </a:p>
          <a:p>
            <a:pPr>
              <a:lnSpc>
                <a:spcPct val="110000"/>
              </a:lnSpc>
              <a:buClr>
                <a:srgbClr val="FF8200"/>
              </a:buClr>
            </a:pPr>
            <a:endParaRPr lang="es-ES" dirty="0"/>
          </a:p>
          <a:p>
            <a:pPr>
              <a:lnSpc>
                <a:spcPct val="110000"/>
              </a:lnSpc>
              <a:buClr>
                <a:srgbClr val="FF8200"/>
              </a:buClr>
            </a:pPr>
            <a:r>
              <a:rPr lang="es-ES" dirty="0"/>
              <a:t>Accede al índice de contenidos con un </a:t>
            </a:r>
            <a:r>
              <a:rPr lang="es-ES" dirty="0" err="1"/>
              <a:t>click</a:t>
            </a:r>
            <a:endParaRPr lang="es-ES" dirty="0"/>
          </a:p>
        </p:txBody>
      </p:sp>
      <p:sp>
        <p:nvSpPr>
          <p:cNvPr id="20" name="TextBox 19"/>
          <p:cNvSpPr txBox="1"/>
          <p:nvPr/>
        </p:nvSpPr>
        <p:spPr>
          <a:xfrm>
            <a:off x="4005064" y="7721235"/>
            <a:ext cx="230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Nexus Sans Offc Pro" panose="020B0504030101020102" pitchFamily="34" charset="0"/>
                <a:cs typeface="Nexus Sans Offc Pro" panose="020B0504030101020102" pitchFamily="34" charset="0"/>
              </a:rPr>
              <a:t>El profesor puede…</a:t>
            </a: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7" t="5939" r="12857" b="7049"/>
          <a:stretch/>
        </p:blipFill>
        <p:spPr bwMode="auto">
          <a:xfrm>
            <a:off x="5237053" y="1286311"/>
            <a:ext cx="360040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t="9509" r="67869" b="33967"/>
          <a:stretch/>
        </p:blipFill>
        <p:spPr bwMode="auto">
          <a:xfrm>
            <a:off x="3463738" y="2671950"/>
            <a:ext cx="2216523" cy="3122704"/>
          </a:xfrm>
          <a:prstGeom prst="roundRect">
            <a:avLst>
              <a:gd name="adj" fmla="val 6353"/>
            </a:avLst>
          </a:prstGeom>
          <a:noFill/>
          <a:ln w="19050">
            <a:solidFill>
              <a:srgbClr val="007398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Straight Connector 10"/>
          <p:cNvCxnSpPr>
            <a:stCxn id="60" idx="3"/>
            <a:endCxn id="30" idx="0"/>
          </p:cNvCxnSpPr>
          <p:nvPr/>
        </p:nvCxnSpPr>
        <p:spPr>
          <a:xfrm flipH="1">
            <a:off x="4572000" y="1523035"/>
            <a:ext cx="827117" cy="11489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t="9994" r="61590" b="22631"/>
          <a:stretch/>
        </p:blipFill>
        <p:spPr bwMode="auto">
          <a:xfrm>
            <a:off x="6672249" y="3177166"/>
            <a:ext cx="2075250" cy="3345356"/>
          </a:xfrm>
          <a:prstGeom prst="roundRect">
            <a:avLst>
              <a:gd name="adj" fmla="val 6810"/>
            </a:avLst>
          </a:prstGeom>
          <a:noFill/>
          <a:ln w="19050">
            <a:solidFill>
              <a:srgbClr val="007398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2" name="Straight Connector 51"/>
          <p:cNvCxnSpPr>
            <a:stCxn id="57" idx="5"/>
            <a:endCxn id="50" idx="0"/>
          </p:cNvCxnSpPr>
          <p:nvPr/>
        </p:nvCxnSpPr>
        <p:spPr>
          <a:xfrm>
            <a:off x="5343611" y="2140389"/>
            <a:ext cx="2366263" cy="10367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5207761" y="2014743"/>
            <a:ext cx="159158" cy="147204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Oval 59"/>
          <p:cNvSpPr/>
          <p:nvPr/>
        </p:nvSpPr>
        <p:spPr>
          <a:xfrm>
            <a:off x="5287340" y="1397389"/>
            <a:ext cx="763263" cy="147204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127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Herramientas de estudio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1" y="1241713"/>
            <a:ext cx="5226423" cy="520985"/>
          </a:xfrm>
        </p:spPr>
        <p:txBody>
          <a:bodyPr>
            <a:normAutofit/>
          </a:bodyPr>
          <a:lstStyle/>
          <a:p>
            <a:r>
              <a:rPr lang="es-ES" dirty="0"/>
              <a:t>Personaliza contenidos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3"/>
          </p:nvPr>
        </p:nvSpPr>
        <p:spPr>
          <a:xfrm>
            <a:off x="3818962" y="1592131"/>
            <a:ext cx="3298454" cy="320875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Clr>
                <a:srgbClr val="FF8200"/>
              </a:buClr>
            </a:pPr>
            <a:r>
              <a:rPr lang="es-ES" dirty="0"/>
              <a:t>Subraya textos para guardar o copiar</a:t>
            </a:r>
          </a:p>
          <a:p>
            <a:pPr>
              <a:lnSpc>
                <a:spcPct val="120000"/>
              </a:lnSpc>
              <a:buClr>
                <a:srgbClr val="FF8200"/>
              </a:buClr>
            </a:pPr>
            <a:endParaRPr lang="es-ES" dirty="0"/>
          </a:p>
          <a:p>
            <a:pPr>
              <a:lnSpc>
                <a:spcPct val="120000"/>
              </a:lnSpc>
              <a:buClr>
                <a:srgbClr val="FF8200"/>
              </a:buClr>
            </a:pPr>
            <a:r>
              <a:rPr lang="es-ES" dirty="0"/>
              <a:t>Agrega notas a una página o una selección de texto</a:t>
            </a:r>
          </a:p>
          <a:p>
            <a:pPr>
              <a:lnSpc>
                <a:spcPct val="120000"/>
              </a:lnSpc>
              <a:buClr>
                <a:srgbClr val="FF8200"/>
              </a:buClr>
            </a:pPr>
            <a:endParaRPr lang="es-ES" dirty="0"/>
          </a:p>
          <a:p>
            <a:pPr>
              <a:lnSpc>
                <a:spcPct val="120000"/>
              </a:lnSpc>
              <a:buClr>
                <a:srgbClr val="FF8200"/>
              </a:buClr>
            </a:pPr>
            <a:r>
              <a:rPr lang="es-ES" dirty="0"/>
              <a:t>Marca páginas importantes para revisar más tarde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5064" y="7721235"/>
            <a:ext cx="230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Nexus Sans Offc Pro" panose="020B0504030101020102" pitchFamily="34" charset="0"/>
                <a:cs typeface="Nexus Sans Offc Pro" panose="020B0504030101020102" pitchFamily="34" charset="0"/>
              </a:rPr>
              <a:t>El profesor puede…</a:t>
            </a: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7" t="5939" r="12857" b="7049"/>
          <a:stretch/>
        </p:blipFill>
        <p:spPr bwMode="auto">
          <a:xfrm>
            <a:off x="193544" y="1895018"/>
            <a:ext cx="360040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4" t="29876" r="39121" b="41682"/>
          <a:stretch/>
        </p:blipFill>
        <p:spPr bwMode="auto">
          <a:xfrm>
            <a:off x="256378" y="4172875"/>
            <a:ext cx="2560856" cy="2240913"/>
          </a:xfrm>
          <a:prstGeom prst="roundRect">
            <a:avLst>
              <a:gd name="adj" fmla="val 7909"/>
            </a:avLst>
          </a:prstGeom>
          <a:noFill/>
          <a:ln w="19050">
            <a:solidFill>
              <a:srgbClr val="007398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4" name="Straight Connector 43"/>
          <p:cNvCxnSpPr>
            <a:stCxn id="56" idx="6"/>
            <a:endCxn id="46" idx="0"/>
          </p:cNvCxnSpPr>
          <p:nvPr/>
        </p:nvCxnSpPr>
        <p:spPr>
          <a:xfrm>
            <a:off x="326541" y="2416681"/>
            <a:ext cx="4719095" cy="2080328"/>
          </a:xfrm>
          <a:prstGeom prst="line">
            <a:avLst/>
          </a:prstGeom>
          <a:ln w="28575">
            <a:solidFill>
              <a:srgbClr val="00739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4" t="28919" r="57091" b="30700"/>
          <a:stretch/>
        </p:blipFill>
        <p:spPr bwMode="auto">
          <a:xfrm>
            <a:off x="4005064" y="4497009"/>
            <a:ext cx="2081144" cy="2063415"/>
          </a:xfrm>
          <a:prstGeom prst="roundRect">
            <a:avLst>
              <a:gd name="adj" fmla="val 8581"/>
            </a:avLst>
          </a:prstGeom>
          <a:noFill/>
          <a:ln w="19050">
            <a:solidFill>
              <a:srgbClr val="007398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7" t="24223" r="20385" b="26813"/>
          <a:stretch/>
        </p:blipFill>
        <p:spPr bwMode="auto">
          <a:xfrm>
            <a:off x="1500784" y="2152304"/>
            <a:ext cx="2298215" cy="1636408"/>
          </a:xfrm>
          <a:prstGeom prst="roundRect">
            <a:avLst>
              <a:gd name="adj" fmla="val 9193"/>
            </a:avLst>
          </a:prstGeom>
          <a:ln w="19050">
            <a:solidFill>
              <a:srgbClr val="00739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9" name="Straight Connector 48"/>
          <p:cNvCxnSpPr>
            <a:stCxn id="54" idx="4"/>
            <a:endCxn id="42" idx="0"/>
          </p:cNvCxnSpPr>
          <p:nvPr/>
        </p:nvCxnSpPr>
        <p:spPr>
          <a:xfrm>
            <a:off x="246962" y="2644178"/>
            <a:ext cx="1289844" cy="1528697"/>
          </a:xfrm>
          <a:prstGeom prst="line">
            <a:avLst/>
          </a:prstGeom>
          <a:ln w="28575">
            <a:solidFill>
              <a:srgbClr val="00739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58" idx="6"/>
          </p:cNvCxnSpPr>
          <p:nvPr/>
        </p:nvCxnSpPr>
        <p:spPr>
          <a:xfrm>
            <a:off x="317643" y="2244725"/>
            <a:ext cx="1183141" cy="0"/>
          </a:xfrm>
          <a:prstGeom prst="line">
            <a:avLst/>
          </a:prstGeom>
          <a:ln w="28575">
            <a:solidFill>
              <a:srgbClr val="00739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67383" y="2496974"/>
            <a:ext cx="159158" cy="147204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Oval 55"/>
          <p:cNvSpPr/>
          <p:nvPr/>
        </p:nvSpPr>
        <p:spPr>
          <a:xfrm>
            <a:off x="167383" y="2343079"/>
            <a:ext cx="159158" cy="147204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Oval 57"/>
          <p:cNvSpPr/>
          <p:nvPr/>
        </p:nvSpPr>
        <p:spPr>
          <a:xfrm>
            <a:off x="158485" y="2171123"/>
            <a:ext cx="159158" cy="147204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1" name="Group 80"/>
          <p:cNvGrpSpPr/>
          <p:nvPr/>
        </p:nvGrpSpPr>
        <p:grpSpPr>
          <a:xfrm>
            <a:off x="7214238" y="1429863"/>
            <a:ext cx="1678587" cy="3998274"/>
            <a:chOff x="885319" y="2324283"/>
            <a:chExt cx="1465012" cy="348955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25" t="24561" r="78181" b="6573"/>
            <a:stretch/>
          </p:blipFill>
          <p:spPr bwMode="auto">
            <a:xfrm>
              <a:off x="885319" y="2324283"/>
              <a:ext cx="1465011" cy="2440318"/>
            </a:xfrm>
            <a:prstGeom prst="round2SameRect">
              <a:avLst>
                <a:gd name="adj1" fmla="val 9324"/>
                <a:gd name="adj2" fmla="val 0"/>
              </a:avLst>
            </a:prstGeom>
            <a:noFill/>
            <a:ln w="19050">
              <a:solidFill>
                <a:srgbClr val="00739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2" name="Content Placeholder 15"/>
            <p:cNvSpPr txBox="1">
              <a:spLocks/>
            </p:cNvSpPr>
            <p:nvPr/>
          </p:nvSpPr>
          <p:spPr>
            <a:xfrm>
              <a:off x="885319" y="4737738"/>
              <a:ext cx="1465012" cy="1076099"/>
            </a:xfrm>
            <a:prstGeom prst="round2SameRect">
              <a:avLst>
                <a:gd name="adj1" fmla="val 0"/>
                <a:gd name="adj2" fmla="val 6041"/>
              </a:avLst>
            </a:prstGeom>
            <a:solidFill>
              <a:srgbClr val="007398"/>
            </a:solidFill>
            <a:ln w="38100">
              <a:solidFill>
                <a:srgbClr val="007398"/>
              </a:solidFill>
            </a:ln>
          </p:spPr>
          <p:txBody>
            <a:bodyPr vert="horz" lIns="0" tIns="36000" rIns="0" bIns="0" rtlCol="0">
              <a:noAutofit/>
            </a:bodyPr>
            <a:lstStyle>
              <a:lvl1pPr marL="342900" indent="-256032" algn="l" defTabSz="457200" rtl="0" eaLnBrk="1" latinLnBrk="0" hangingPunct="1">
                <a:spcBef>
                  <a:spcPts val="480"/>
                </a:spcBef>
                <a:buFont typeface="Arial"/>
                <a:buChar char="•"/>
                <a:defRPr sz="2000" kern="1200">
                  <a:solidFill>
                    <a:srgbClr val="53565A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SzPct val="80000"/>
                <a:buFont typeface="Arial"/>
                <a:buChar char="–"/>
                <a:defRPr sz="1800" kern="1200">
                  <a:solidFill>
                    <a:srgbClr val="53565A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SzPct val="90000"/>
                <a:buFont typeface="Courier New"/>
                <a:buChar char="o"/>
                <a:defRPr sz="1600" kern="1200">
                  <a:solidFill>
                    <a:srgbClr val="53565A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SzPct val="90000"/>
                <a:buFont typeface="Courier New"/>
                <a:buChar char="o"/>
                <a:defRPr sz="1600" kern="1200">
                  <a:solidFill>
                    <a:srgbClr val="53565A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SzPct val="90000"/>
                <a:buFont typeface="Courier New"/>
                <a:buChar char="o"/>
                <a:defRPr sz="1600" kern="1200">
                  <a:solidFill>
                    <a:srgbClr val="53565A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SzPct val="90000"/>
                <a:buFont typeface="Courier New"/>
                <a:buChar char="o"/>
                <a:defRPr sz="1600" kern="1200" baseline="0">
                  <a:solidFill>
                    <a:srgbClr val="53565A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SzPct val="90000"/>
                <a:buFont typeface="Courier New"/>
                <a:buChar char="o"/>
                <a:defRPr sz="1600" kern="1200" baseline="0">
                  <a:solidFill>
                    <a:srgbClr val="53565A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SzPct val="90000"/>
                <a:buFont typeface="Courier New"/>
                <a:buChar char="o"/>
                <a:defRPr sz="1600" kern="1200" baseline="0">
                  <a:solidFill>
                    <a:srgbClr val="53565A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SzPct val="90000"/>
                <a:buFont typeface="Courier New"/>
                <a:buChar char="o"/>
                <a:defRPr sz="1600" kern="1200" baseline="0">
                  <a:solidFill>
                    <a:srgbClr val="53565A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6868" indent="0">
                <a:buClr>
                  <a:srgbClr val="FF8200"/>
                </a:buClr>
                <a:buNone/>
              </a:pPr>
              <a:r>
                <a:rPr lang="es-ES" sz="1200" dirty="0">
                  <a:solidFill>
                    <a:schemeClr val="bg1"/>
                  </a:solidFill>
                </a:rPr>
                <a:t>Siempre puedes acceder fácilmente a todos tus marcadores, notas y destacados, utilizando la barra a la izquierda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9601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Herramientas de estudio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Enlaces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3"/>
          </p:nvPr>
        </p:nvSpPr>
        <p:spPr>
          <a:xfrm>
            <a:off x="457197" y="2093209"/>
            <a:ext cx="3157371" cy="3615452"/>
          </a:xfrm>
        </p:spPr>
        <p:txBody>
          <a:bodyPr>
            <a:normAutofit/>
          </a:bodyPr>
          <a:lstStyle/>
          <a:p>
            <a:pPr>
              <a:buClr>
                <a:srgbClr val="FF8200"/>
              </a:buClr>
            </a:pPr>
            <a:r>
              <a:rPr lang="es-ES" dirty="0"/>
              <a:t>Saca citas y enlaces directos fácil y rápidamente con la herramienta de referencias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5064" y="7721235"/>
            <a:ext cx="230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Nexus Sans Offc Pro" panose="020B0504030101020102" pitchFamily="34" charset="0"/>
                <a:cs typeface="Nexus Sans Offc Pro" panose="020B0504030101020102" pitchFamily="34" charset="0"/>
              </a:rPr>
              <a:t>El profesor puede…</a:t>
            </a: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7" t="5939" r="12857" b="7049"/>
          <a:stretch/>
        </p:blipFill>
        <p:spPr bwMode="auto">
          <a:xfrm>
            <a:off x="5253619" y="1252990"/>
            <a:ext cx="360040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7" t="22200" r="29567" b="45104"/>
          <a:stretch/>
        </p:blipFill>
        <p:spPr bwMode="auto">
          <a:xfrm>
            <a:off x="3122198" y="4116663"/>
            <a:ext cx="3364856" cy="1952482"/>
          </a:xfrm>
          <a:prstGeom prst="roundRect">
            <a:avLst>
              <a:gd name="adj" fmla="val 8696"/>
            </a:avLst>
          </a:prstGeom>
          <a:noFill/>
          <a:ln w="19050">
            <a:solidFill>
              <a:srgbClr val="0073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6" name="Straight Connector 35"/>
          <p:cNvCxnSpPr>
            <a:stCxn id="49" idx="3"/>
            <a:endCxn id="34" idx="0"/>
          </p:cNvCxnSpPr>
          <p:nvPr/>
        </p:nvCxnSpPr>
        <p:spPr>
          <a:xfrm flipH="1">
            <a:off x="4804626" y="1475310"/>
            <a:ext cx="2287675" cy="2641353"/>
          </a:xfrm>
          <a:prstGeom prst="line">
            <a:avLst/>
          </a:prstGeom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7068993" y="1349664"/>
            <a:ext cx="159158" cy="147204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2145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nueva cara de </a:t>
            </a:r>
            <a:r>
              <a:rPr lang="es-ES" dirty="0" err="1"/>
              <a:t>eLibrary</a:t>
            </a:r>
            <a:endParaRPr lang="es-E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57201" y="1241713"/>
            <a:ext cx="3547863" cy="520985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Personaliza contenidos para facilitar el estudio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3"/>
          </p:nvPr>
        </p:nvSpPr>
        <p:spPr>
          <a:xfrm>
            <a:off x="457198" y="2148156"/>
            <a:ext cx="3451414" cy="359666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Clr>
                <a:srgbClr val="FF8200"/>
              </a:buClr>
            </a:pPr>
            <a:r>
              <a:rPr lang="es-ES" dirty="0"/>
              <a:t>También puedes acceder rápidamente a todos tus marcadores, destacados y notas en la sección “Mi actividad”</a:t>
            </a:r>
          </a:p>
          <a:p>
            <a:pPr>
              <a:lnSpc>
                <a:spcPct val="120000"/>
              </a:lnSpc>
              <a:buClr>
                <a:srgbClr val="FF8200"/>
              </a:buClr>
            </a:pPr>
            <a:endParaRPr lang="es-ES" dirty="0"/>
          </a:p>
          <a:p>
            <a:pPr>
              <a:lnSpc>
                <a:spcPct val="120000"/>
              </a:lnSpc>
              <a:buClr>
                <a:srgbClr val="FF8200"/>
              </a:buClr>
            </a:pPr>
            <a:r>
              <a:rPr lang="es-ES" dirty="0"/>
              <a:t>Visualiza todos los libros donde tienes un contenido destacado o notas</a:t>
            </a:r>
          </a:p>
          <a:p>
            <a:pPr>
              <a:lnSpc>
                <a:spcPct val="120000"/>
              </a:lnSpc>
              <a:buClr>
                <a:srgbClr val="FF8200"/>
              </a:buClr>
            </a:pPr>
            <a:endParaRPr lang="es-ES" dirty="0"/>
          </a:p>
          <a:p>
            <a:pPr>
              <a:lnSpc>
                <a:spcPct val="120000"/>
              </a:lnSpc>
              <a:buClr>
                <a:srgbClr val="FF8200"/>
              </a:buClr>
            </a:pPr>
            <a:r>
              <a:rPr lang="es-ES" dirty="0"/>
              <a:t>Exporta todo el contenido guardado a Excel para revisar más tarde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5064" y="7721235"/>
            <a:ext cx="230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Nexus Sans Offc Pro" panose="020B0504030101020102" pitchFamily="34" charset="0"/>
                <a:cs typeface="Nexus Sans Offc Pro" panose="020B0504030101020102" pitchFamily="34" charset="0"/>
              </a:rPr>
              <a:t>El profesor puede…</a:t>
            </a:r>
          </a:p>
        </p:txBody>
      </p:sp>
      <p:sp>
        <p:nvSpPr>
          <p:cNvPr id="58" name="Oval 57"/>
          <p:cNvSpPr/>
          <p:nvPr/>
        </p:nvSpPr>
        <p:spPr>
          <a:xfrm>
            <a:off x="6967181" y="1689096"/>
            <a:ext cx="482489" cy="147204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6973" r="14033" b="8609"/>
          <a:stretch/>
        </p:blipFill>
        <p:spPr bwMode="auto">
          <a:xfrm>
            <a:off x="4231339" y="1658833"/>
            <a:ext cx="4661647" cy="3039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0" r="4840" b="24984"/>
          <a:stretch/>
        </p:blipFill>
        <p:spPr bwMode="auto">
          <a:xfrm>
            <a:off x="3681964" y="4978202"/>
            <a:ext cx="4165785" cy="1533244"/>
          </a:xfrm>
          <a:prstGeom prst="roundRect">
            <a:avLst>
              <a:gd name="adj" fmla="val 9066"/>
            </a:avLst>
          </a:prstGeom>
          <a:noFill/>
          <a:ln w="19050">
            <a:solidFill>
              <a:srgbClr val="007398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6" name="Oval 55"/>
          <p:cNvSpPr/>
          <p:nvPr/>
        </p:nvSpPr>
        <p:spPr>
          <a:xfrm>
            <a:off x="6153510" y="2632250"/>
            <a:ext cx="1134795" cy="220806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4" name="Straight Connector 43"/>
          <p:cNvCxnSpPr>
            <a:stCxn id="5123" idx="0"/>
          </p:cNvCxnSpPr>
          <p:nvPr/>
        </p:nvCxnSpPr>
        <p:spPr>
          <a:xfrm flipV="1">
            <a:off x="5764857" y="2853056"/>
            <a:ext cx="976887" cy="2125146"/>
          </a:xfrm>
          <a:prstGeom prst="line">
            <a:avLst/>
          </a:prstGeom>
          <a:ln w="28575">
            <a:solidFill>
              <a:srgbClr val="00739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204564" y="2148156"/>
            <a:ext cx="616707" cy="220806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Oval 27"/>
          <p:cNvSpPr/>
          <p:nvPr/>
        </p:nvSpPr>
        <p:spPr>
          <a:xfrm>
            <a:off x="6949249" y="1652295"/>
            <a:ext cx="500421" cy="220806"/>
          </a:xfrm>
          <a:prstGeom prst="ellipse">
            <a:avLst/>
          </a:prstGeom>
          <a:noFill/>
          <a:ln w="19050">
            <a:solidFill>
              <a:srgbClr val="00739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19849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lsevier Title Slides">
  <a:themeElements>
    <a:clrScheme name="Elsevier_default">
      <a:dk1>
        <a:srgbClr val="53565A"/>
      </a:dk1>
      <a:lt1>
        <a:sysClr val="window" lastClr="FFFFFF"/>
      </a:lt1>
      <a:dk2>
        <a:srgbClr val="FF8200"/>
      </a:dk2>
      <a:lt2>
        <a:srgbClr val="A7A8AA"/>
      </a:lt2>
      <a:accent1>
        <a:srgbClr val="007398"/>
      </a:accent1>
      <a:accent2>
        <a:srgbClr val="FF8200"/>
      </a:accent2>
      <a:accent3>
        <a:srgbClr val="53565A"/>
      </a:accent3>
      <a:accent4>
        <a:srgbClr val="00966C"/>
      </a:accent4>
      <a:accent5>
        <a:srgbClr val="41B6E6"/>
      </a:accent5>
      <a:accent6>
        <a:srgbClr val="CBC793"/>
      </a:accent6>
      <a:hlink>
        <a:srgbClr val="007398"/>
      </a:hlink>
      <a:folHlink>
        <a:srgbClr val="FF82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100" dirty="0" err="1" smtClean="0">
            <a:solidFill>
              <a:schemeClr val="tx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15DCDC76E5A47A176FB52CE6ED02E" ma:contentTypeVersion="1" ma:contentTypeDescription="Create a new document." ma:contentTypeScope="" ma:versionID="595b1facca9e5cb9707c1ffef65eb2e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d6e3d604101a5d093af696c7f54afe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4FD396-7CC6-4B8B-833E-64A7BBC7BEC0}">
  <ds:schemaRefs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EF00F91-AC01-4F42-97AE-BC6EEC694C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60636EB-6CD3-4E49-A514-373E3E7477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2877</TotalTime>
  <Words>760</Words>
  <Application>Microsoft Office PowerPoint</Application>
  <PresentationFormat>Presentación en pantalla (4:3)</PresentationFormat>
  <Paragraphs>113</Paragraphs>
  <Slides>19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Calibri</vt:lpstr>
      <vt:lpstr>Courier New</vt:lpstr>
      <vt:lpstr>Nexus Sans Offc Pro</vt:lpstr>
      <vt:lpstr>Elsevier Title Slides</vt:lpstr>
      <vt:lpstr>think-cell Slide</vt:lpstr>
      <vt:lpstr>Elsevier eLibrary</vt:lpstr>
      <vt:lpstr>La nueva cara de eLibrary</vt:lpstr>
      <vt:lpstr>Funcionalidades básicas</vt:lpstr>
      <vt:lpstr>Funcionalidades nuevas</vt:lpstr>
      <vt:lpstr>Funcionalidad nuevas</vt:lpstr>
      <vt:lpstr>Herramientas de estudio</vt:lpstr>
      <vt:lpstr>Herramientas de estudio</vt:lpstr>
      <vt:lpstr>Herramientas de estudio</vt:lpstr>
      <vt:lpstr>La nueva cara de eLibrary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McT</dc:creator>
  <cp:lastModifiedBy>Romero Poveda, Teresa Maria</cp:lastModifiedBy>
  <cp:revision>146</cp:revision>
  <dcterms:created xsi:type="dcterms:W3CDTF">2014-04-04T18:39:02Z</dcterms:created>
  <dcterms:modified xsi:type="dcterms:W3CDTF">2018-02-21T13:00:18Z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0x010100B7815DCDC76E5A47A176FB52CE6ED02E</vt:lpwstr>
  </property>
</Properties>
</file>